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16"/>
  </p:notesMasterIdLst>
  <p:sldIdLst>
    <p:sldId id="256" r:id="rId2"/>
    <p:sldId id="261" r:id="rId3"/>
    <p:sldId id="265" r:id="rId4"/>
    <p:sldId id="262" r:id="rId5"/>
    <p:sldId id="263" r:id="rId6"/>
    <p:sldId id="264" r:id="rId7"/>
    <p:sldId id="258" r:id="rId8"/>
    <p:sldId id="280" r:id="rId9"/>
    <p:sldId id="281" r:id="rId10"/>
    <p:sldId id="282" r:id="rId11"/>
    <p:sldId id="273" r:id="rId12"/>
    <p:sldId id="283" r:id="rId13"/>
    <p:sldId id="277" r:id="rId14"/>
    <p:sldId id="266" r:id="rId15"/>
  </p:sldIdLst>
  <p:sldSz cx="9144000" cy="5143500" type="screen16x9"/>
  <p:notesSz cx="6858000" cy="9144000"/>
  <p:embeddedFontLst>
    <p:embeddedFont>
      <p:font typeface="Microsoft JhengHei" panose="020B0604030504040204" pitchFamily="34" charset="-120"/>
      <p:regular r:id="rId17"/>
      <p:bold r:id="rId18"/>
    </p:embeddedFont>
    <p:embeddedFont>
      <p:font typeface="Consolas" panose="020B0609020204030204" pitchFamily="49" charset="0"/>
      <p:regular r:id="rId19"/>
      <p:bold r:id="rId20"/>
      <p:italic r:id="rId21"/>
      <p:boldItalic r:id="rId22"/>
    </p:embeddedFont>
    <p:embeddedFont>
      <p:font typeface="Golos Text" panose="02020500000000000000" charset="0"/>
      <p:regular r:id="rId23"/>
      <p:bold r:id="rId24"/>
    </p:embeddedFont>
    <p:embeddedFont>
      <p:font typeface="IBM Plex Sans Medium" panose="020B060305020300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Xmts4Ut2lSBE9xsaF355q3Gl2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蕭佳俊"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492" autoAdjust="0"/>
  </p:normalViewPr>
  <p:slideViewPr>
    <p:cSldViewPr snapToGrid="0">
      <p:cViewPr varScale="1">
        <p:scale>
          <a:sx n="106" d="100"/>
          <a:sy n="106" d="100"/>
        </p:scale>
        <p:origin x="787"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18T14:19:30.970" idx="3">
    <p:pos x="10" y="10"/>
    <p:text>&lt;?xml version="1.0"?&gt;
&lt;opencv_storage&gt;
&lt;cameraMatrix type_id="opencv-matrix"&gt;
  &lt;rows&gt;3&lt;/rows&gt;
  &lt;cols&gt;3&lt;/cols&gt;
  &lt;dt&gt;d&lt;/dt&gt;
  &lt;data&gt;
    1.7249929696467525e+03 0. 4.6088611939527436e+02 0.
    1.7240997122383510e+03 2.9000773512619998e+02 0. 0. 1.&lt;/data&gt;&lt;/cameraMatrix&gt;
&lt;distCoeffs type_id="opencv-matrix"&gt;
  &lt;rows&gt;1&lt;/rows&gt;
  &lt;cols&gt;5&lt;/cols&gt;
  &lt;dt&gt;d&lt;/dt&gt;
  &lt;data&gt;
    -1.2732941327052774e-01 1.1892603962740127e+00
    -8.9086350249512655e-05 1.1774051658469198e-03
    -1.4468924360735578e+01&lt;/data&gt;&lt;/distCoeffs&gt;
&lt;rotationMatrix type_id="opencv-matrix"&gt;
  &lt;rows&gt;10&lt;/rows&gt;
  &lt;cols&gt;1&lt;/cols&gt;
  &lt;dt&gt;"3d"&lt;/dt&gt;
  &lt;data&gt;
    -8.3242246381290394e-02 7.5196220802106875e-02
    -1.8209512988643800e-03 3.1150936014043135e-01
    2.3728537693411236e-01 -6.3156834302377740e-01
    4.0824937188348946e-02 3.2217671512693058e-01
    -8.9248535189726777e-04 -2.2349317612481066e-02
    -3.6520790837645883e-01 -1.7678561082600987e-02
    -5.3711008282716644e-01 3.9438428460038193e-02
    8.4359966750795594e-03 4.9449803974524081e-01 4.1762111321397566e-02
    -1.3655239602756768e-02 -1.8574041014217710e-02
    2.8576868587490112e-01 8.9767066090773645e-02
    -2.0333193518228737e-01 -6.2959889084340276e-02
    -1.3167155099956279e-02 5.4425494319967105e-01
    -5.7894854410997204e-02 1.2206687539997579e-02
    5.3012758747527633e-01 1.4808426787805526e-01 2.1187462314178857e-01&lt;/data&gt;&lt;/rotationMatrix&gt;
&lt;translationVector type_id="opencv-matrix"&gt;
  &lt;rows&gt;10&lt;/rows&gt;
  &lt;cols&gt;1&lt;/cols&gt;
  &lt;dt&gt;"3d"&lt;/dt&gt;
  &lt;data&gt;
    -1.8601479374213734e+00 -3.1002378139262463e+00
    3.8295531240785714e+01 -2.4786201582419922e+00
    -2.4842273606408765e+00 4.1977899593762565e+01
    9.3510276447463930e-02 -3.0916745170497930e+00
    3.6879496439777263e+01 -5.5439314347007027e+00
    -2.9653004394068927e+00 3.2753700813824672e+01
    -3.6727032058560587e+00 -2.0725759495462177e+00
    3.3025326469930022e+01 -2.1669448003041794e+00
    -2.2050906027324446e+00 2.8211049037885054e+01
    -3.5050391611519132e+00 -3.4287733363397597e+00
    2.9548638845708613e+01 -3.8781609100739809e+00
    -2.7823981340257724e+00 2.9389451905459154e+01
    -3.5561274166305719e+00 -1.9747714210398013e+00
    2.4719054065443856e+01 -2.1577798350258903e+00
    -3.5223520533817689e+00 2.9685045773847751e+01&lt;/data&gt;&lt;/translationVector&gt;
&lt;/opencv_storage&gt;</p:text>
    <p:extLst>
      <p:ext uri="{C676402C-5697-4E1C-873F-D02D1690AC5C}">
        <p15:threadingInfo xmlns:p15="http://schemas.microsoft.com/office/powerpoint/2012/main" timeZoneBias="0"/>
      </p:ext>
    </p:extLst>
  </p:cm>
  <p:cm authorId="0" dt="2023-12-18T14:19:43.411" idx="4">
    <p:pos x="146" y="146"/>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直徑有乘上 </a:t>
            </a:r>
            <a:r>
              <a:rPr lang="en-US" altLang="zh-TW" dirty="0"/>
              <a:t>1.08</a:t>
            </a:r>
            <a:r>
              <a:rPr lang="zh-TW" altLang="en-US" dirty="0"/>
              <a:t> 去圈所有的圓區域，</a:t>
            </a:r>
            <a:r>
              <a:rPr lang="en-US" altLang="zh-TW" dirty="0"/>
              <a:t>65/60</a:t>
            </a:r>
            <a:endParaRPr lang="zh-TW" altLang="en-US" dirty="0"/>
          </a:p>
        </p:txBody>
      </p:sp>
    </p:spTree>
    <p:extLst>
      <p:ext uri="{BB962C8B-B14F-4D97-AF65-F5344CB8AC3E}">
        <p14:creationId xmlns:p14="http://schemas.microsoft.com/office/powerpoint/2010/main" val="47269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zh-TW" altLang="en-US" dirty="0"/>
              <a:t>圓超出圖外的例外處理 </a:t>
            </a:r>
            <a:r>
              <a:rPr lang="en-US" altLang="zh-TW" dirty="0"/>
              <a:t>-&gt;</a:t>
            </a:r>
            <a:r>
              <a:rPr lang="zh-TW" altLang="en-US" dirty="0"/>
              <a:t> 造成卡幀</a:t>
            </a:r>
            <a:endParaRPr lang="en-US" altLang="zh-TW" dirty="0"/>
          </a:p>
          <a:p>
            <a:pPr marL="171450" lvl="0" indent="-171450" algn="l" rtl="0">
              <a:spcBef>
                <a:spcPts val="0"/>
              </a:spcBef>
              <a:spcAft>
                <a:spcPts val="0"/>
              </a:spcAft>
            </a:pPr>
            <a:r>
              <a:rPr lang="zh-TW" altLang="en-US" dirty="0"/>
              <a:t>缺陷的判定方式另外設計</a:t>
            </a:r>
            <a:r>
              <a:rPr lang="en-US" altLang="zh-TW" dirty="0"/>
              <a:t>(</a:t>
            </a:r>
            <a:r>
              <a:rPr lang="zh-TW" altLang="en-US" dirty="0"/>
              <a:t>陣列</a:t>
            </a:r>
            <a:r>
              <a:rPr lang="en-US" altLang="zh-TW" dirty="0"/>
              <a:t>)</a:t>
            </a:r>
            <a:r>
              <a:rPr lang="zh-TW" altLang="en-US" dirty="0"/>
              <a:t> </a:t>
            </a:r>
            <a:r>
              <a:rPr lang="en-US" altLang="zh-TW" dirty="0"/>
              <a:t>-&gt;</a:t>
            </a:r>
            <a:r>
              <a:rPr lang="zh-TW" altLang="en-US" dirty="0"/>
              <a:t> 因為霍夫會一直跳</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335756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17842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12"/>
          <p:cNvGrpSpPr/>
          <p:nvPr/>
        </p:nvGrpSpPr>
        <p:grpSpPr>
          <a:xfrm>
            <a:off x="6354375" y="-10"/>
            <a:ext cx="2076406" cy="240582"/>
            <a:chOff x="85550" y="4750200"/>
            <a:chExt cx="2420900" cy="393300"/>
          </a:xfrm>
        </p:grpSpPr>
        <p:sp>
          <p:nvSpPr>
            <p:cNvPr id="11" name="Google Shape;11;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2"/>
          <p:cNvGrpSpPr/>
          <p:nvPr/>
        </p:nvGrpSpPr>
        <p:grpSpPr>
          <a:xfrm>
            <a:off x="5695551" y="-10"/>
            <a:ext cx="2076406" cy="240582"/>
            <a:chOff x="85550" y="4750200"/>
            <a:chExt cx="2420900" cy="393300"/>
          </a:xfrm>
        </p:grpSpPr>
        <p:sp>
          <p:nvSpPr>
            <p:cNvPr id="20" name="Google Shape;20;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12"/>
          <p:cNvGrpSpPr/>
          <p:nvPr/>
        </p:nvGrpSpPr>
        <p:grpSpPr>
          <a:xfrm>
            <a:off x="382218" y="4902928"/>
            <a:ext cx="2076406" cy="240582"/>
            <a:chOff x="85550" y="4750200"/>
            <a:chExt cx="2420900" cy="393300"/>
          </a:xfrm>
        </p:grpSpPr>
        <p:sp>
          <p:nvSpPr>
            <p:cNvPr id="29" name="Google Shape;29;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a:off x="1536765" y="4902928"/>
            <a:ext cx="2076406" cy="240582"/>
            <a:chOff x="85550" y="4750200"/>
            <a:chExt cx="2420900" cy="393300"/>
          </a:xfrm>
        </p:grpSpPr>
        <p:sp>
          <p:nvSpPr>
            <p:cNvPr id="38" name="Google Shape;38;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2"/>
          <p:cNvSpPr/>
          <p:nvPr/>
        </p:nvSpPr>
        <p:spPr>
          <a:xfrm>
            <a:off x="-437825" y="539500"/>
            <a:ext cx="957900" cy="958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
          <p:cNvSpPr txBox="1">
            <a:spLocks noGrp="1"/>
          </p:cNvSpPr>
          <p:nvPr>
            <p:ph type="ctrTitle"/>
          </p:nvPr>
        </p:nvSpPr>
        <p:spPr>
          <a:xfrm>
            <a:off x="1609350" y="999625"/>
            <a:ext cx="5469600" cy="222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b="0">
                <a:solidFill>
                  <a:srgbClr val="00000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8" name="Google Shape;48;p12"/>
          <p:cNvSpPr txBox="1">
            <a:spLocks noGrp="1"/>
          </p:cNvSpPr>
          <p:nvPr>
            <p:ph type="subTitle" idx="1"/>
          </p:nvPr>
        </p:nvSpPr>
        <p:spPr>
          <a:xfrm>
            <a:off x="1609350" y="3410375"/>
            <a:ext cx="2234700" cy="66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9" name="Google Shape;49;p12"/>
          <p:cNvGrpSpPr/>
          <p:nvPr/>
        </p:nvGrpSpPr>
        <p:grpSpPr>
          <a:xfrm>
            <a:off x="282450" y="412775"/>
            <a:ext cx="8579100" cy="4320000"/>
            <a:chOff x="282450" y="412775"/>
            <a:chExt cx="8579100" cy="4311250"/>
          </a:xfrm>
        </p:grpSpPr>
        <p:cxnSp>
          <p:nvCxnSpPr>
            <p:cNvPr id="50" name="Google Shape;50;p12"/>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51" name="Google Shape;51;p12"/>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2" name="Google Shape;52;p12"/>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3"/>
        <p:cNvGrpSpPr/>
        <p:nvPr/>
      </p:nvGrpSpPr>
      <p:grpSpPr>
        <a:xfrm>
          <a:off x="0" y="0"/>
          <a:ext cx="0" cy="0"/>
          <a:chOff x="0" y="0"/>
          <a:chExt cx="0" cy="0"/>
        </a:xfrm>
      </p:grpSpPr>
      <p:sp>
        <p:nvSpPr>
          <p:cNvPr id="54" name="Google Shape;54;p13"/>
          <p:cNvSpPr/>
          <p:nvPr/>
        </p:nvSpPr>
        <p:spPr>
          <a:xfrm>
            <a:off x="296749" y="470207"/>
            <a:ext cx="274614" cy="274614"/>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13"/>
          <p:cNvGrpSpPr/>
          <p:nvPr/>
        </p:nvGrpSpPr>
        <p:grpSpPr>
          <a:xfrm>
            <a:off x="170688" y="607515"/>
            <a:ext cx="8690862" cy="4320000"/>
            <a:chOff x="170688" y="645803"/>
            <a:chExt cx="8690862" cy="4078222"/>
          </a:xfrm>
        </p:grpSpPr>
        <p:cxnSp>
          <p:nvCxnSpPr>
            <p:cNvPr id="56" name="Google Shape;56;p13"/>
            <p:cNvCxnSpPr/>
            <p:nvPr/>
          </p:nvCxnSpPr>
          <p:spPr>
            <a:xfrm rot="10800000">
              <a:off x="170688" y="645803"/>
              <a:ext cx="8690862" cy="0"/>
            </a:xfrm>
            <a:prstGeom prst="straightConnector1">
              <a:avLst/>
            </a:prstGeom>
            <a:noFill/>
            <a:ln w="31750" cap="flat" cmpd="sng">
              <a:solidFill>
                <a:schemeClr val="dk1"/>
              </a:solidFill>
              <a:prstDash val="solid"/>
              <a:round/>
              <a:headEnd type="none" w="sm" len="sm"/>
              <a:tailEnd type="none" w="sm" len="sm"/>
            </a:ln>
          </p:spPr>
        </p:cxnSp>
        <p:cxnSp>
          <p:nvCxnSpPr>
            <p:cNvPr id="57" name="Google Shape;57;p13"/>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8" name="Google Shape;58;p1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 name="Google Shape;59;p1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cxnSp>
        <p:nvCxnSpPr>
          <p:cNvPr id="60" name="Google Shape;60;p13"/>
          <p:cNvCxnSpPr/>
          <p:nvPr/>
        </p:nvCxnSpPr>
        <p:spPr>
          <a:xfrm rot="10800000">
            <a:off x="571363" y="714454"/>
            <a:ext cx="8290187" cy="0"/>
          </a:xfrm>
          <a:prstGeom prst="straightConnector1">
            <a:avLst/>
          </a:prstGeom>
          <a:noFill/>
          <a:ln w="19050" cap="flat" cmpd="sng">
            <a:solidFill>
              <a:schemeClr val="dk1"/>
            </a:solidFill>
            <a:prstDash val="solid"/>
            <a:round/>
            <a:headEnd type="none" w="sm" len="sm"/>
            <a:tailEnd type="none" w="sm" len="sm"/>
          </a:ln>
        </p:spPr>
      </p:cxnSp>
      <p:cxnSp>
        <p:nvCxnSpPr>
          <p:cNvPr id="61" name="Google Shape;61;p13"/>
          <p:cNvCxnSpPr/>
          <p:nvPr/>
        </p:nvCxnSpPr>
        <p:spPr>
          <a:xfrm rot="10800000">
            <a:off x="434057" y="140908"/>
            <a:ext cx="0" cy="740966"/>
          </a:xfrm>
          <a:prstGeom prst="straightConnector1">
            <a:avLst/>
          </a:prstGeom>
          <a:noFill/>
          <a:ln w="19050" cap="flat" cmpd="sng">
            <a:solidFill>
              <a:schemeClr val="dk2"/>
            </a:solidFill>
            <a:prstDash val="solid"/>
            <a:round/>
            <a:headEnd type="none" w="sm" len="sm"/>
            <a:tailEnd type="none" w="sm" len="sm"/>
          </a:ln>
        </p:spPr>
      </p:cxnSp>
      <p:sp>
        <p:nvSpPr>
          <p:cNvPr id="3" name="文字方塊 2">
            <a:extLst>
              <a:ext uri="{FF2B5EF4-FFF2-40B4-BE49-F238E27FC236}">
                <a16:creationId xmlns:a16="http://schemas.microsoft.com/office/drawing/2014/main" id="{52DE5739-FDDF-46AB-B684-65DDBE035756}"/>
              </a:ext>
            </a:extLst>
          </p:cNvPr>
          <p:cNvSpPr txBox="1"/>
          <p:nvPr userDrawn="1"/>
        </p:nvSpPr>
        <p:spPr>
          <a:xfrm>
            <a:off x="210073" y="4926732"/>
            <a:ext cx="8723854" cy="215444"/>
          </a:xfrm>
          <a:prstGeom prst="rect">
            <a:avLst/>
          </a:prstGeom>
          <a:noFill/>
        </p:spPr>
        <p:txBody>
          <a:bodyPr wrap="square" rtlCol="0">
            <a:spAutoFit/>
          </a:bodyPr>
          <a:lstStyle/>
          <a:p>
            <a:r>
              <a:rPr lang="en-US" altLang="zh-TW" sz="800" dirty="0">
                <a:solidFill>
                  <a:schemeClr val="accent5">
                    <a:lumMod val="65000"/>
                  </a:schemeClr>
                </a:solidFill>
              </a:rPr>
              <a:t>2024/01/11 ,</a:t>
            </a:r>
            <a:r>
              <a:rPr lang="zh-TW" altLang="en-US" sz="800" dirty="0">
                <a:solidFill>
                  <a:schemeClr val="accent5">
                    <a:lumMod val="65000"/>
                  </a:schemeClr>
                </a:solidFill>
              </a:rPr>
              <a:t> </a:t>
            </a:r>
            <a:r>
              <a:rPr lang="en-US" altLang="zh-TW" sz="800" dirty="0">
                <a:solidFill>
                  <a:schemeClr val="accent5">
                    <a:lumMod val="65000"/>
                  </a:schemeClr>
                </a:solidFill>
              </a:rPr>
              <a:t>112-1</a:t>
            </a:r>
            <a:r>
              <a:rPr lang="zh-TW" altLang="en-US" sz="800" dirty="0">
                <a:solidFill>
                  <a:schemeClr val="accent5">
                    <a:lumMod val="65000"/>
                  </a:schemeClr>
                </a:solidFill>
              </a:rPr>
              <a:t> 自動光學檢測 期末報告 對於圓管端面的圓缺陷檢測</a:t>
            </a:r>
            <a:r>
              <a:rPr lang="en-US" altLang="zh-TW" sz="800" dirty="0">
                <a:solidFill>
                  <a:schemeClr val="accent5">
                    <a:lumMod val="65000"/>
                  </a:schemeClr>
                </a:solidFill>
              </a:rPr>
              <a:t>, </a:t>
            </a:r>
            <a:r>
              <a:rPr lang="zh-TW" altLang="en-US" sz="800" dirty="0">
                <a:solidFill>
                  <a:schemeClr val="accent5">
                    <a:lumMod val="65000"/>
                  </a:schemeClr>
                </a:solidFill>
              </a:rPr>
              <a:t>徐明瑄 蕭佳俊 程俊銘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grpSp>
        <p:nvGrpSpPr>
          <p:cNvPr id="63" name="Google Shape;63;p14"/>
          <p:cNvGrpSpPr/>
          <p:nvPr/>
        </p:nvGrpSpPr>
        <p:grpSpPr>
          <a:xfrm>
            <a:off x="438501" y="-10"/>
            <a:ext cx="7878730" cy="5143507"/>
            <a:chOff x="438501" y="-10"/>
            <a:chExt cx="7878730" cy="5143507"/>
          </a:xfrm>
        </p:grpSpPr>
        <p:grpSp>
          <p:nvGrpSpPr>
            <p:cNvPr id="64" name="Google Shape;64;p14"/>
            <p:cNvGrpSpPr/>
            <p:nvPr/>
          </p:nvGrpSpPr>
          <p:grpSpPr>
            <a:xfrm>
              <a:off x="1097325" y="-10"/>
              <a:ext cx="2076406" cy="240582"/>
              <a:chOff x="85550" y="4750200"/>
              <a:chExt cx="2420900" cy="393300"/>
            </a:xfrm>
          </p:grpSpPr>
          <p:sp>
            <p:nvSpPr>
              <p:cNvPr id="65" name="Google Shape;65;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4"/>
            <p:cNvGrpSpPr/>
            <p:nvPr/>
          </p:nvGrpSpPr>
          <p:grpSpPr>
            <a:xfrm>
              <a:off x="438501" y="-10"/>
              <a:ext cx="2076406" cy="240582"/>
              <a:chOff x="85550" y="4750200"/>
              <a:chExt cx="2420900" cy="393300"/>
            </a:xfrm>
          </p:grpSpPr>
          <p:sp>
            <p:nvSpPr>
              <p:cNvPr id="74" name="Google Shape;74;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14"/>
            <p:cNvGrpSpPr/>
            <p:nvPr/>
          </p:nvGrpSpPr>
          <p:grpSpPr>
            <a:xfrm>
              <a:off x="6240825" y="4902915"/>
              <a:ext cx="2076406" cy="240582"/>
              <a:chOff x="85550" y="4750200"/>
              <a:chExt cx="2420900" cy="393300"/>
            </a:xfrm>
          </p:grpSpPr>
          <p:sp>
            <p:nvSpPr>
              <p:cNvPr id="83" name="Google Shape;83;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14"/>
            <p:cNvGrpSpPr/>
            <p:nvPr/>
          </p:nvGrpSpPr>
          <p:grpSpPr>
            <a:xfrm>
              <a:off x="5075321" y="4902915"/>
              <a:ext cx="2076406" cy="240582"/>
              <a:chOff x="85550" y="4750200"/>
              <a:chExt cx="2420900" cy="393300"/>
            </a:xfrm>
          </p:grpSpPr>
          <p:sp>
            <p:nvSpPr>
              <p:cNvPr id="92" name="Google Shape;92;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14"/>
          <p:cNvSpPr/>
          <p:nvPr/>
        </p:nvSpPr>
        <p:spPr>
          <a:xfrm>
            <a:off x="8666835" y="902125"/>
            <a:ext cx="957900" cy="958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4"/>
          <p:cNvGrpSpPr/>
          <p:nvPr/>
        </p:nvGrpSpPr>
        <p:grpSpPr>
          <a:xfrm>
            <a:off x="282450" y="412775"/>
            <a:ext cx="8579100" cy="4320000"/>
            <a:chOff x="282450" y="412775"/>
            <a:chExt cx="8579100" cy="4311250"/>
          </a:xfrm>
        </p:grpSpPr>
        <p:cxnSp>
          <p:nvCxnSpPr>
            <p:cNvPr id="102" name="Google Shape;102;p14"/>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103" name="Google Shape;103;p14"/>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104" name="Google Shape;104;p14"/>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
        <p:nvSpPr>
          <p:cNvPr id="105" name="Google Shape;105;p14"/>
          <p:cNvSpPr txBox="1">
            <a:spLocks noGrp="1"/>
          </p:cNvSpPr>
          <p:nvPr>
            <p:ph type="title"/>
          </p:nvPr>
        </p:nvSpPr>
        <p:spPr>
          <a:xfrm>
            <a:off x="1486678" y="1824254"/>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6600">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6" name="Google Shape;106;p14"/>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subTitle" idx="1"/>
          </p:nvPr>
        </p:nvSpPr>
        <p:spPr>
          <a:xfrm>
            <a:off x="1496300" y="2992926"/>
            <a:ext cx="6151500" cy="49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DFDFD"/>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1pPr>
            <a:lvl2pPr marR="0" lvl="1"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2pPr>
            <a:lvl3pPr marR="0" lvl="2"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3pPr>
            <a:lvl4pPr marR="0" lvl="3"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4pPr>
            <a:lvl5pPr marR="0" lvl="4"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5pPr>
            <a:lvl6pPr marR="0" lvl="5"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6pPr>
            <a:lvl7pPr marR="0" lvl="6"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7pPr>
            <a:lvl8pPr marR="0" lvl="7"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8pPr>
            <a:lvl9pPr marR="0" lvl="8"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9pPr>
          </a:lstStyle>
          <a:p>
            <a:endParaRPr/>
          </a:p>
        </p:txBody>
      </p:sp>
      <p:sp>
        <p:nvSpPr>
          <p:cNvPr id="7" name="Google Shape;7;p1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1pPr>
            <a:lvl2pPr marL="914400" marR="0" lvl="1"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2pPr>
            <a:lvl3pPr marL="1371600" marR="0" lvl="2"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3pPr>
            <a:lvl4pPr marL="1828800" marR="0" lvl="3"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4pPr>
            <a:lvl5pPr marL="2286000" marR="0" lvl="4"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5pPr>
            <a:lvl6pPr marL="2743200" marR="0" lvl="5"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6pPr>
            <a:lvl7pPr marL="3200400" marR="0" lvl="6"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7pPr>
            <a:lvl8pPr marL="3657600" marR="0" lvl="7"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8pPr>
            <a:lvl9pPr marL="4114800" marR="0" lvl="8"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9pPr>
          </a:lstStyle>
          <a:p>
            <a:endParaRPr/>
          </a:p>
        </p:txBody>
      </p:sp>
      <p:sp>
        <p:nvSpPr>
          <p:cNvPr id="8" name="Google Shape;8;p11"/>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15413" y="1493002"/>
            <a:ext cx="6285462" cy="97343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ltLang="zh-TW" sz="3600" dirty="0"/>
              <a:t>112-1</a:t>
            </a:r>
            <a:r>
              <a:rPr lang="zh-TW" altLang="en-US" sz="3600" dirty="0"/>
              <a:t> </a:t>
            </a:r>
            <a:r>
              <a:rPr lang="zh-TW" sz="3600" dirty="0"/>
              <a:t>自動光學檢測</a:t>
            </a:r>
            <a:r>
              <a:rPr lang="zh-TW" altLang="en-US" sz="3600" dirty="0"/>
              <a:t> 期末報告</a:t>
            </a:r>
            <a:endParaRPr sz="3600" dirty="0"/>
          </a:p>
        </p:txBody>
      </p:sp>
      <p:sp>
        <p:nvSpPr>
          <p:cNvPr id="114" name="Google Shape;114;p1"/>
          <p:cNvSpPr txBox="1">
            <a:spLocks noGrp="1"/>
          </p:cNvSpPr>
          <p:nvPr>
            <p:ph type="subTitle" idx="1"/>
          </p:nvPr>
        </p:nvSpPr>
        <p:spPr>
          <a:xfrm>
            <a:off x="1670400" y="3046597"/>
            <a:ext cx="931963" cy="426631"/>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zh-TW" sz="1800" dirty="0">
                <a:solidFill>
                  <a:srgbClr val="000000"/>
                </a:solidFill>
                <a:latin typeface="Microsoft JhengHei"/>
                <a:ea typeface="Microsoft JhengHei"/>
                <a:cs typeface="Microsoft JhengHei"/>
                <a:sym typeface="Microsoft JhengHei"/>
              </a:rPr>
              <a:t>第 7 組 </a:t>
            </a:r>
            <a:endParaRPr sz="1800" dirty="0">
              <a:solidFill>
                <a:srgbClr val="000000"/>
              </a:solidFill>
              <a:latin typeface="Microsoft JhengHei"/>
              <a:ea typeface="Microsoft JhengHei"/>
              <a:cs typeface="Microsoft JhengHei"/>
              <a:sym typeface="Microsoft JhengHei"/>
            </a:endParaRPr>
          </a:p>
        </p:txBody>
      </p:sp>
      <p:sp>
        <p:nvSpPr>
          <p:cNvPr id="115" name="Google Shape;115;p1"/>
          <p:cNvSpPr/>
          <p:nvPr/>
        </p:nvSpPr>
        <p:spPr>
          <a:xfrm>
            <a:off x="706488" y="688150"/>
            <a:ext cx="660900" cy="66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txBox="1"/>
          <p:nvPr/>
        </p:nvSpPr>
        <p:spPr>
          <a:xfrm>
            <a:off x="2973601" y="3046599"/>
            <a:ext cx="2892741" cy="1144528"/>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學生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sz="1800" b="0" i="0" u="none" strike="noStrike" cap="none" dirty="0">
                <a:solidFill>
                  <a:srgbClr val="000000"/>
                </a:solidFill>
                <a:latin typeface="Microsoft JhengHei"/>
                <a:ea typeface="Microsoft JhengHei"/>
                <a:cs typeface="Microsoft JhengHei"/>
                <a:sym typeface="Microsoft JhengHei"/>
              </a:rPr>
              <a:t>112408025  徐明瑄</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b="0" i="0" u="none" strike="noStrike" cap="none" dirty="0">
                <a:solidFill>
                  <a:srgbClr val="000000"/>
                </a:solidFill>
                <a:latin typeface="Microsoft JhengHei"/>
                <a:ea typeface="Microsoft JhengHei"/>
                <a:cs typeface="Microsoft JhengHei"/>
                <a:sym typeface="Microsoft JhengHei"/>
              </a:rPr>
              <a:t> 112408072  蕭佳俊</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dirty="0">
                <a:latin typeface="Microsoft JhengHei"/>
                <a:ea typeface="Microsoft JhengHei"/>
                <a:cs typeface="Microsoft JhengHei"/>
                <a:sym typeface="Microsoft JhengHei"/>
              </a:rPr>
              <a:t>112568049  </a:t>
            </a:r>
            <a:r>
              <a:rPr lang="zh-TW" sz="1800" b="0" i="0" u="none" strike="noStrike" cap="none" dirty="0">
                <a:solidFill>
                  <a:srgbClr val="000000"/>
                </a:solidFill>
                <a:latin typeface="Microsoft JhengHei"/>
                <a:ea typeface="Microsoft JhengHei"/>
                <a:cs typeface="Microsoft JhengHei"/>
                <a:sym typeface="Microsoft JhengHei"/>
              </a:rPr>
              <a:t>程俊</a:t>
            </a:r>
            <a:r>
              <a:rPr lang="zh-TW" sz="1800" dirty="0">
                <a:latin typeface="Microsoft JhengHei"/>
                <a:ea typeface="Microsoft JhengHei"/>
                <a:cs typeface="Microsoft JhengHei"/>
                <a:sym typeface="Microsoft JhengHei"/>
              </a:rPr>
              <a:t>銘</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2" name="Google Shape;116;p1">
            <a:extLst>
              <a:ext uri="{FF2B5EF4-FFF2-40B4-BE49-F238E27FC236}">
                <a16:creationId xmlns:a16="http://schemas.microsoft.com/office/drawing/2014/main" id="{A634A060-F8B3-A8D7-28C4-0240EB97AEDA}"/>
              </a:ext>
            </a:extLst>
          </p:cNvPr>
          <p:cNvSpPr txBox="1"/>
          <p:nvPr/>
        </p:nvSpPr>
        <p:spPr>
          <a:xfrm>
            <a:off x="6156000" y="3046598"/>
            <a:ext cx="1548075" cy="59560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老師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altLang="en-US" sz="1800" b="0" i="0" u="none" strike="noStrike" cap="none" dirty="0">
                <a:solidFill>
                  <a:srgbClr val="000000"/>
                </a:solidFill>
                <a:latin typeface="Microsoft JhengHei"/>
                <a:ea typeface="Microsoft JhengHei"/>
                <a:cs typeface="Microsoft JhengHei"/>
                <a:sym typeface="Microsoft JhengHei"/>
              </a:rPr>
              <a:t>何昭慶</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3" name="Google Shape;114;p1">
            <a:extLst>
              <a:ext uri="{FF2B5EF4-FFF2-40B4-BE49-F238E27FC236}">
                <a16:creationId xmlns:a16="http://schemas.microsoft.com/office/drawing/2014/main" id="{CF431B9C-5969-CFFB-1D26-B3EB458249EC}"/>
              </a:ext>
            </a:extLst>
          </p:cNvPr>
          <p:cNvSpPr txBox="1">
            <a:spLocks/>
          </p:cNvSpPr>
          <p:nvPr/>
        </p:nvSpPr>
        <p:spPr>
          <a:xfrm>
            <a:off x="4125562" y="2253118"/>
            <a:ext cx="4060875" cy="42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olos Text"/>
              <a:buNone/>
              <a:defRPr sz="1600" b="0" i="0" u="none" strike="noStrike" cap="none">
                <a:solidFill>
                  <a:schemeClr val="dk1"/>
                </a:solidFill>
                <a:latin typeface="Golos Text"/>
                <a:ea typeface="Golos Text"/>
                <a:cs typeface="Golos Text"/>
                <a:sym typeface="Golos Text"/>
              </a:defRPr>
            </a:lvl1pPr>
            <a:lvl2pPr marL="914400" marR="0" lvl="1"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2pPr>
            <a:lvl3pPr marL="1371600" marR="0" lvl="2"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3pPr>
            <a:lvl4pPr marL="1828800" marR="0" lvl="3"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4pPr>
            <a:lvl5pPr marL="2286000" marR="0" lvl="4"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5pPr>
            <a:lvl6pPr marL="2743200" marR="0" lvl="5"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6pPr>
            <a:lvl7pPr marL="3200400" marR="0" lvl="6"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7pPr>
            <a:lvl8pPr marL="3657600" marR="0" lvl="7"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8pPr>
            <a:lvl9pPr marL="4114800" marR="0" lvl="8"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9pPr>
          </a:lstStyle>
          <a:p>
            <a:pPr marL="0" indent="0" algn="r"/>
            <a:r>
              <a:rPr lang="zh-TW" altLang="en-US" sz="2400" dirty="0">
                <a:solidFill>
                  <a:schemeClr val="tx2"/>
                </a:solidFill>
                <a:latin typeface="Microsoft JhengHei"/>
                <a:ea typeface="Microsoft JhengHei"/>
                <a:cs typeface="Microsoft JhengHei"/>
                <a:sym typeface="Microsoft JhengHei"/>
              </a:rPr>
              <a:t>對於圓管端面的圓缺陷檢測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CFE57-3020-C894-D094-00BB49E0BA9D}"/>
              </a:ext>
            </a:extLst>
          </p:cNvPr>
          <p:cNvSpPr>
            <a:spLocks noGrp="1"/>
          </p:cNvSpPr>
          <p:nvPr>
            <p:ph type="title"/>
          </p:nvPr>
        </p:nvSpPr>
        <p:spPr/>
        <p:txBody>
          <a:bodyPr/>
          <a:lstStyle/>
          <a:p>
            <a:r>
              <a:rPr lang="zh-TW" altLang="en-US" dirty="0"/>
              <a:t>動態霍夫測圓參數調整的 </a:t>
            </a:r>
            <a:r>
              <a:rPr lang="en-US" altLang="zh-TW" dirty="0"/>
              <a:t>GUI</a:t>
            </a:r>
            <a:r>
              <a:rPr lang="zh-TW" altLang="en-US" dirty="0"/>
              <a:t> 設計</a:t>
            </a:r>
          </a:p>
        </p:txBody>
      </p:sp>
      <p:sp>
        <p:nvSpPr>
          <p:cNvPr id="3" name="投影片編號版面配置區 2">
            <a:extLst>
              <a:ext uri="{FF2B5EF4-FFF2-40B4-BE49-F238E27FC236}">
                <a16:creationId xmlns:a16="http://schemas.microsoft.com/office/drawing/2014/main" id="{FD58DAB3-E8F3-6A7A-55C3-D85E6B660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4" name="螢幕錄製 4">
            <a:hlinkClick r:id="" action="ppaction://media"/>
            <a:extLst>
              <a:ext uri="{FF2B5EF4-FFF2-40B4-BE49-F238E27FC236}">
                <a16:creationId xmlns:a16="http://schemas.microsoft.com/office/drawing/2014/main" id="{47AF0151-2653-696D-CB1F-8F72CD295B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9750" y="784619"/>
            <a:ext cx="3875120" cy="3991539"/>
          </a:xfrm>
          <a:prstGeom prst="rect">
            <a:avLst/>
          </a:prstGeom>
        </p:spPr>
      </p:pic>
    </p:spTree>
    <p:extLst>
      <p:ext uri="{BB962C8B-B14F-4D97-AF65-F5344CB8AC3E}">
        <p14:creationId xmlns:p14="http://schemas.microsoft.com/office/powerpoint/2010/main" val="30364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dirty="0">
                <a:solidFill>
                  <a:schemeClr val="tx2"/>
                </a:solidFill>
              </a:rPr>
              <a:t>極座標轉換</a:t>
            </a:r>
            <a:r>
              <a:rPr lang="zh-TW" altLang="en-US" dirty="0"/>
              <a:t>尋找圓缺陷處理</a:t>
            </a:r>
            <a:r>
              <a:rPr lang="zh-TW" dirty="0"/>
              <a:t>過程</a:t>
            </a:r>
            <a:endParaRPr dirty="0"/>
          </a:p>
        </p:txBody>
      </p:sp>
      <p:sp>
        <p:nvSpPr>
          <p:cNvPr id="334" name="Google Shape;334;g2aa68d91caa_0_26"/>
          <p:cNvSpPr txBox="1">
            <a:spLocks noGrp="1"/>
          </p:cNvSpPr>
          <p:nvPr>
            <p:ph type="sldNum" idx="12"/>
          </p:nvPr>
        </p:nvSpPr>
        <p:spPr>
          <a:xfrm>
            <a:off x="6844562" y="4641884"/>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10</a:t>
            </a:fld>
            <a:endParaRPr/>
          </a:p>
        </p:txBody>
      </p:sp>
      <p:sp>
        <p:nvSpPr>
          <p:cNvPr id="2" name="文字方塊 1">
            <a:extLst>
              <a:ext uri="{FF2B5EF4-FFF2-40B4-BE49-F238E27FC236}">
                <a16:creationId xmlns:a16="http://schemas.microsoft.com/office/drawing/2014/main" id="{2FA176DD-56C6-A1E4-8BF9-6A9EE3B1E18B}"/>
              </a:ext>
            </a:extLst>
          </p:cNvPr>
          <p:cNvSpPr txBox="1"/>
          <p:nvPr/>
        </p:nvSpPr>
        <p:spPr>
          <a:xfrm>
            <a:off x="4530895" y="4226979"/>
            <a:ext cx="1627426" cy="307777"/>
          </a:xfrm>
          <a:prstGeom prst="rect">
            <a:avLst/>
          </a:prstGeom>
          <a:noFill/>
        </p:spPr>
        <p:txBody>
          <a:bodyPr wrap="square" rtlCol="0">
            <a:spAutoFit/>
          </a:bodyPr>
          <a:lstStyle/>
          <a:p>
            <a:r>
              <a:rPr lang="en-US" altLang="zh-TW" dirty="0"/>
              <a:t>diff = </a:t>
            </a:r>
            <a:r>
              <a:rPr lang="zh-TW" altLang="en-US" dirty="0"/>
              <a:t>灰階 </a:t>
            </a:r>
            <a:r>
              <a:rPr lang="en-US" altLang="zh-TW" dirty="0"/>
              <a:t>-</a:t>
            </a:r>
            <a:r>
              <a:rPr lang="zh-TW" altLang="en-US" dirty="0"/>
              <a:t> 濾波</a:t>
            </a:r>
          </a:p>
        </p:txBody>
      </p:sp>
      <p:sp>
        <p:nvSpPr>
          <p:cNvPr id="3" name="文字方塊 2">
            <a:extLst>
              <a:ext uri="{FF2B5EF4-FFF2-40B4-BE49-F238E27FC236}">
                <a16:creationId xmlns:a16="http://schemas.microsoft.com/office/drawing/2014/main" id="{738E516B-5E52-AA81-6E72-A2B16DA7E25C}"/>
              </a:ext>
            </a:extLst>
          </p:cNvPr>
          <p:cNvSpPr txBox="1"/>
          <p:nvPr/>
        </p:nvSpPr>
        <p:spPr>
          <a:xfrm>
            <a:off x="6374597" y="4226979"/>
            <a:ext cx="781294" cy="307777"/>
          </a:xfrm>
          <a:prstGeom prst="rect">
            <a:avLst/>
          </a:prstGeom>
          <a:noFill/>
        </p:spPr>
        <p:txBody>
          <a:bodyPr wrap="square" rtlCol="0">
            <a:spAutoFit/>
          </a:bodyPr>
          <a:lstStyle/>
          <a:p>
            <a:r>
              <a:rPr lang="zh-TW" altLang="en-US" dirty="0"/>
              <a:t>二值化</a:t>
            </a:r>
          </a:p>
        </p:txBody>
      </p:sp>
      <p:pic>
        <p:nvPicPr>
          <p:cNvPr id="6" name="圖片 5">
            <a:extLst>
              <a:ext uri="{FF2B5EF4-FFF2-40B4-BE49-F238E27FC236}">
                <a16:creationId xmlns:a16="http://schemas.microsoft.com/office/drawing/2014/main" id="{A89CC2F1-378F-1DF2-3061-88B56FB51B6E}"/>
              </a:ext>
            </a:extLst>
          </p:cNvPr>
          <p:cNvPicPr>
            <a:picLocks noChangeAspect="1"/>
          </p:cNvPicPr>
          <p:nvPr/>
        </p:nvPicPr>
        <p:blipFill>
          <a:blip r:embed="rId3"/>
          <a:stretch>
            <a:fillRect/>
          </a:stretch>
        </p:blipFill>
        <p:spPr>
          <a:xfrm>
            <a:off x="84021" y="1010521"/>
            <a:ext cx="1204423" cy="1400142"/>
          </a:xfrm>
          <a:prstGeom prst="rect">
            <a:avLst/>
          </a:prstGeom>
        </p:spPr>
      </p:pic>
      <p:pic>
        <p:nvPicPr>
          <p:cNvPr id="9" name="圖片 8">
            <a:extLst>
              <a:ext uri="{FF2B5EF4-FFF2-40B4-BE49-F238E27FC236}">
                <a16:creationId xmlns:a16="http://schemas.microsoft.com/office/drawing/2014/main" id="{9AA0C4F7-3499-2206-C72A-3827E1C0E0AA}"/>
              </a:ext>
            </a:extLst>
          </p:cNvPr>
          <p:cNvPicPr>
            <a:picLocks noChangeAspect="1"/>
          </p:cNvPicPr>
          <p:nvPr/>
        </p:nvPicPr>
        <p:blipFill>
          <a:blip r:embed="rId4"/>
          <a:stretch>
            <a:fillRect/>
          </a:stretch>
        </p:blipFill>
        <p:spPr>
          <a:xfrm>
            <a:off x="1407841" y="1010521"/>
            <a:ext cx="1479209" cy="3099666"/>
          </a:xfrm>
          <a:prstGeom prst="rect">
            <a:avLst/>
          </a:prstGeom>
        </p:spPr>
      </p:pic>
      <p:pic>
        <p:nvPicPr>
          <p:cNvPr id="11" name="圖片 10">
            <a:extLst>
              <a:ext uri="{FF2B5EF4-FFF2-40B4-BE49-F238E27FC236}">
                <a16:creationId xmlns:a16="http://schemas.microsoft.com/office/drawing/2014/main" id="{5240BE94-774C-FA94-2EF2-606AD0B97ED8}"/>
              </a:ext>
            </a:extLst>
          </p:cNvPr>
          <p:cNvPicPr>
            <a:picLocks noChangeAspect="1"/>
          </p:cNvPicPr>
          <p:nvPr/>
        </p:nvPicPr>
        <p:blipFill>
          <a:blip r:embed="rId5"/>
          <a:stretch>
            <a:fillRect/>
          </a:stretch>
        </p:blipFill>
        <p:spPr>
          <a:xfrm>
            <a:off x="2947465" y="1010521"/>
            <a:ext cx="1474714" cy="3099666"/>
          </a:xfrm>
          <a:prstGeom prst="rect">
            <a:avLst/>
          </a:prstGeom>
        </p:spPr>
      </p:pic>
      <p:pic>
        <p:nvPicPr>
          <p:cNvPr id="13" name="圖片 12">
            <a:extLst>
              <a:ext uri="{FF2B5EF4-FFF2-40B4-BE49-F238E27FC236}">
                <a16:creationId xmlns:a16="http://schemas.microsoft.com/office/drawing/2014/main" id="{D109A5BD-913E-734B-4F02-2EE6C9B0C6D2}"/>
              </a:ext>
            </a:extLst>
          </p:cNvPr>
          <p:cNvPicPr>
            <a:picLocks noChangeAspect="1"/>
          </p:cNvPicPr>
          <p:nvPr/>
        </p:nvPicPr>
        <p:blipFill>
          <a:blip r:embed="rId6"/>
          <a:stretch>
            <a:fillRect/>
          </a:stretch>
        </p:blipFill>
        <p:spPr>
          <a:xfrm>
            <a:off x="4482594" y="1010521"/>
            <a:ext cx="1482450" cy="3099667"/>
          </a:xfrm>
          <a:prstGeom prst="rect">
            <a:avLst/>
          </a:prstGeom>
        </p:spPr>
      </p:pic>
      <p:pic>
        <p:nvPicPr>
          <p:cNvPr id="17" name="圖片 16">
            <a:extLst>
              <a:ext uri="{FF2B5EF4-FFF2-40B4-BE49-F238E27FC236}">
                <a16:creationId xmlns:a16="http://schemas.microsoft.com/office/drawing/2014/main" id="{1D510381-FC24-6AA3-D03A-EF433F1930E4}"/>
              </a:ext>
            </a:extLst>
          </p:cNvPr>
          <p:cNvPicPr>
            <a:picLocks noChangeAspect="1"/>
          </p:cNvPicPr>
          <p:nvPr/>
        </p:nvPicPr>
        <p:blipFill>
          <a:blip r:embed="rId7"/>
          <a:stretch>
            <a:fillRect/>
          </a:stretch>
        </p:blipFill>
        <p:spPr>
          <a:xfrm>
            <a:off x="6025459" y="1010521"/>
            <a:ext cx="1493970" cy="3094372"/>
          </a:xfrm>
          <a:prstGeom prst="rect">
            <a:avLst/>
          </a:prstGeom>
        </p:spPr>
      </p:pic>
      <p:pic>
        <p:nvPicPr>
          <p:cNvPr id="19" name="圖片 18">
            <a:extLst>
              <a:ext uri="{FF2B5EF4-FFF2-40B4-BE49-F238E27FC236}">
                <a16:creationId xmlns:a16="http://schemas.microsoft.com/office/drawing/2014/main" id="{5F40F2C5-91C5-2648-265A-682E35A9174F}"/>
              </a:ext>
            </a:extLst>
          </p:cNvPr>
          <p:cNvPicPr>
            <a:picLocks noChangeAspect="1"/>
          </p:cNvPicPr>
          <p:nvPr/>
        </p:nvPicPr>
        <p:blipFill>
          <a:blip r:embed="rId8"/>
          <a:stretch>
            <a:fillRect/>
          </a:stretch>
        </p:blipFill>
        <p:spPr>
          <a:xfrm>
            <a:off x="84021" y="2731028"/>
            <a:ext cx="1225646" cy="1440134"/>
          </a:xfrm>
          <a:prstGeom prst="rect">
            <a:avLst/>
          </a:prstGeom>
        </p:spPr>
      </p:pic>
      <p:pic>
        <p:nvPicPr>
          <p:cNvPr id="21" name="圖片 20">
            <a:extLst>
              <a:ext uri="{FF2B5EF4-FFF2-40B4-BE49-F238E27FC236}">
                <a16:creationId xmlns:a16="http://schemas.microsoft.com/office/drawing/2014/main" id="{12E4A346-0B0A-D244-8314-F110B3361750}"/>
              </a:ext>
            </a:extLst>
          </p:cNvPr>
          <p:cNvPicPr>
            <a:picLocks noChangeAspect="1"/>
          </p:cNvPicPr>
          <p:nvPr/>
        </p:nvPicPr>
        <p:blipFill>
          <a:blip r:embed="rId9"/>
          <a:stretch>
            <a:fillRect/>
          </a:stretch>
        </p:blipFill>
        <p:spPr>
          <a:xfrm>
            <a:off x="7579843" y="1010521"/>
            <a:ext cx="1482451" cy="3107599"/>
          </a:xfrm>
          <a:prstGeom prst="rect">
            <a:avLst/>
          </a:prstGeom>
        </p:spPr>
      </p:pic>
      <p:sp>
        <p:nvSpPr>
          <p:cNvPr id="22" name="文字方塊 21">
            <a:extLst>
              <a:ext uri="{FF2B5EF4-FFF2-40B4-BE49-F238E27FC236}">
                <a16:creationId xmlns:a16="http://schemas.microsoft.com/office/drawing/2014/main" id="{C1C267A0-5B93-B8F9-F1E7-5C0EC4343E70}"/>
              </a:ext>
            </a:extLst>
          </p:cNvPr>
          <p:cNvSpPr txBox="1"/>
          <p:nvPr/>
        </p:nvSpPr>
        <p:spPr>
          <a:xfrm>
            <a:off x="2962992" y="4226979"/>
            <a:ext cx="1545538" cy="307777"/>
          </a:xfrm>
          <a:prstGeom prst="rect">
            <a:avLst/>
          </a:prstGeom>
          <a:noFill/>
        </p:spPr>
        <p:txBody>
          <a:bodyPr wrap="square" rtlCol="0">
            <a:spAutoFit/>
          </a:bodyPr>
          <a:lstStyle/>
          <a:p>
            <a:r>
              <a:rPr lang="en-US" altLang="zh-TW" dirty="0"/>
              <a:t>(3,501)</a:t>
            </a:r>
            <a:r>
              <a:rPr lang="zh-TW" altLang="en-US" dirty="0"/>
              <a:t>均值濾波</a:t>
            </a:r>
          </a:p>
        </p:txBody>
      </p:sp>
      <p:sp>
        <p:nvSpPr>
          <p:cNvPr id="23" name="文字方塊 22">
            <a:extLst>
              <a:ext uri="{FF2B5EF4-FFF2-40B4-BE49-F238E27FC236}">
                <a16:creationId xmlns:a16="http://schemas.microsoft.com/office/drawing/2014/main" id="{20D83097-1642-AD1F-59EA-4D8D52F867AA}"/>
              </a:ext>
            </a:extLst>
          </p:cNvPr>
          <p:cNvSpPr txBox="1"/>
          <p:nvPr/>
        </p:nvSpPr>
        <p:spPr>
          <a:xfrm>
            <a:off x="1662347" y="4226979"/>
            <a:ext cx="1084369" cy="307777"/>
          </a:xfrm>
          <a:prstGeom prst="rect">
            <a:avLst/>
          </a:prstGeom>
          <a:noFill/>
        </p:spPr>
        <p:txBody>
          <a:bodyPr wrap="square" rtlCol="0">
            <a:spAutoFit/>
          </a:bodyPr>
          <a:lstStyle/>
          <a:p>
            <a:r>
              <a:rPr lang="zh-TW" altLang="en-US" dirty="0"/>
              <a:t>極座標轉換</a:t>
            </a:r>
          </a:p>
        </p:txBody>
      </p:sp>
      <p:sp>
        <p:nvSpPr>
          <p:cNvPr id="24" name="文字方塊 23">
            <a:extLst>
              <a:ext uri="{FF2B5EF4-FFF2-40B4-BE49-F238E27FC236}">
                <a16:creationId xmlns:a16="http://schemas.microsoft.com/office/drawing/2014/main" id="{6BA5F607-25F9-3E6C-FE70-BD3A253CEB7B}"/>
              </a:ext>
            </a:extLst>
          </p:cNvPr>
          <p:cNvSpPr txBox="1"/>
          <p:nvPr/>
        </p:nvSpPr>
        <p:spPr>
          <a:xfrm>
            <a:off x="8073924" y="4226979"/>
            <a:ext cx="748234" cy="307777"/>
          </a:xfrm>
          <a:prstGeom prst="rect">
            <a:avLst/>
          </a:prstGeom>
          <a:noFill/>
        </p:spPr>
        <p:txBody>
          <a:bodyPr wrap="square" rtlCol="0">
            <a:spAutoFit/>
          </a:bodyPr>
          <a:lstStyle/>
          <a:p>
            <a:r>
              <a:rPr lang="zh-TW" altLang="en-US" dirty="0"/>
              <a:t>缺陷</a:t>
            </a:r>
          </a:p>
        </p:txBody>
      </p:sp>
      <p:sp>
        <p:nvSpPr>
          <p:cNvPr id="25" name="文字方塊 24">
            <a:extLst>
              <a:ext uri="{FF2B5EF4-FFF2-40B4-BE49-F238E27FC236}">
                <a16:creationId xmlns:a16="http://schemas.microsoft.com/office/drawing/2014/main" id="{90CE4DD7-BA37-1D21-37E2-06FFBB15E4BD}"/>
              </a:ext>
            </a:extLst>
          </p:cNvPr>
          <p:cNvSpPr txBox="1"/>
          <p:nvPr/>
        </p:nvSpPr>
        <p:spPr>
          <a:xfrm>
            <a:off x="416560" y="2431529"/>
            <a:ext cx="539344" cy="307777"/>
          </a:xfrm>
          <a:prstGeom prst="rect">
            <a:avLst/>
          </a:prstGeom>
          <a:noFill/>
        </p:spPr>
        <p:txBody>
          <a:bodyPr wrap="square" rtlCol="0">
            <a:spAutoFit/>
          </a:bodyPr>
          <a:lstStyle/>
          <a:p>
            <a:r>
              <a:rPr lang="en-US" altLang="zh-TW" dirty="0"/>
              <a:t>ROI</a:t>
            </a:r>
            <a:endParaRPr lang="zh-TW" altLang="en-US" dirty="0"/>
          </a:p>
        </p:txBody>
      </p:sp>
      <p:sp>
        <p:nvSpPr>
          <p:cNvPr id="26" name="文字方塊 25">
            <a:extLst>
              <a:ext uri="{FF2B5EF4-FFF2-40B4-BE49-F238E27FC236}">
                <a16:creationId xmlns:a16="http://schemas.microsoft.com/office/drawing/2014/main" id="{0B872DA3-7763-4B2E-F5E6-99864223FEA5}"/>
              </a:ext>
            </a:extLst>
          </p:cNvPr>
          <p:cNvSpPr txBox="1"/>
          <p:nvPr/>
        </p:nvSpPr>
        <p:spPr>
          <a:xfrm>
            <a:off x="38791" y="4202738"/>
            <a:ext cx="1270876" cy="307777"/>
          </a:xfrm>
          <a:prstGeom prst="rect">
            <a:avLst/>
          </a:prstGeom>
          <a:noFill/>
        </p:spPr>
        <p:txBody>
          <a:bodyPr wrap="square" rtlCol="0">
            <a:spAutoFit/>
          </a:bodyPr>
          <a:lstStyle/>
          <a:p>
            <a:r>
              <a:rPr lang="zh-TW" altLang="en-US" dirty="0"/>
              <a:t>反極座標轉換</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8C5C-4223-4A24-64C5-AFDC9EEDE010}"/>
              </a:ext>
            </a:extLst>
          </p:cNvPr>
          <p:cNvSpPr>
            <a:spLocks noGrp="1"/>
          </p:cNvSpPr>
          <p:nvPr>
            <p:ph type="title"/>
          </p:nvPr>
        </p:nvSpPr>
        <p:spPr>
          <a:xfrm>
            <a:off x="595310" y="57863"/>
            <a:ext cx="8383090" cy="572700"/>
          </a:xfrm>
        </p:spPr>
        <p:txBody>
          <a:bodyPr/>
          <a:lstStyle/>
          <a:p>
            <a:r>
              <a:rPr lang="zh-TW" altLang="en-US" dirty="0"/>
              <a:t>輸出</a:t>
            </a:r>
            <a:r>
              <a:rPr lang="en-US" altLang="zh-TW" dirty="0"/>
              <a:t>NG</a:t>
            </a:r>
            <a:r>
              <a:rPr lang="zh-TW" altLang="en-US" dirty="0"/>
              <a:t>結果並由 </a:t>
            </a:r>
            <a:r>
              <a:rPr lang="en-US" altLang="zh-TW" dirty="0"/>
              <a:t>trackbar </a:t>
            </a:r>
            <a:r>
              <a:rPr lang="zh-TW" altLang="en-US" dirty="0"/>
              <a:t>控制個別圓缺陷細節</a:t>
            </a:r>
          </a:p>
        </p:txBody>
      </p:sp>
      <p:sp>
        <p:nvSpPr>
          <p:cNvPr id="3" name="投影片編號版面配置區 2">
            <a:extLst>
              <a:ext uri="{FF2B5EF4-FFF2-40B4-BE49-F238E27FC236}">
                <a16:creationId xmlns:a16="http://schemas.microsoft.com/office/drawing/2014/main" id="{93019481-2802-54BE-B9C4-38FAB9BDE5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pic>
        <p:nvPicPr>
          <p:cNvPr id="5" name="螢幕錄製 1">
            <a:hlinkClick r:id="" action="ppaction://media"/>
            <a:extLst>
              <a:ext uri="{FF2B5EF4-FFF2-40B4-BE49-F238E27FC236}">
                <a16:creationId xmlns:a16="http://schemas.microsoft.com/office/drawing/2014/main" id="{334C43B7-C4AF-F31C-46CC-BE0CFAC539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000" y="857618"/>
            <a:ext cx="8094388" cy="4025061"/>
          </a:xfrm>
          <a:prstGeom prst="rect">
            <a:avLst/>
          </a:prstGeom>
        </p:spPr>
      </p:pic>
    </p:spTree>
    <p:extLst>
      <p:ext uri="{BB962C8B-B14F-4D97-AF65-F5344CB8AC3E}">
        <p14:creationId xmlns:p14="http://schemas.microsoft.com/office/powerpoint/2010/main" val="306777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以影片測試</a:t>
            </a:r>
            <a:endParaRPr dirty="0"/>
          </a:p>
        </p:txBody>
      </p:sp>
      <p:sp>
        <p:nvSpPr>
          <p:cNvPr id="324" name="Google Shape;324;g2aa68d91caa_0_26"/>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12</a:t>
            </a:fld>
            <a:endParaRPr/>
          </a:p>
        </p:txBody>
      </p:sp>
      <p:pic>
        <p:nvPicPr>
          <p:cNvPr id="2" name="媒體2">
            <a:hlinkClick r:id="" action="ppaction://media"/>
            <a:extLst>
              <a:ext uri="{FF2B5EF4-FFF2-40B4-BE49-F238E27FC236}">
                <a16:creationId xmlns:a16="http://schemas.microsoft.com/office/drawing/2014/main" id="{E5B1DC9B-9652-4090-0FD7-048BB9FBDC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6614" y="864000"/>
            <a:ext cx="7998696" cy="4049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1076912" y="2129395"/>
            <a:ext cx="4448100"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ltLang="zh-TW" sz="6600" dirty="0">
                <a:solidFill>
                  <a:srgbClr val="000000"/>
                </a:solidFill>
              </a:rPr>
              <a:t>Q&amp;A</a:t>
            </a:r>
            <a:endParaRPr sz="6600" dirty="0">
              <a:solidFill>
                <a:srgbClr val="000000"/>
              </a:solidFill>
            </a:endParaRPr>
          </a:p>
        </p:txBody>
      </p:sp>
      <p:sp>
        <p:nvSpPr>
          <p:cNvPr id="247" name="Google Shape;247;p10"/>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txBox="1">
            <a:spLocks noGrp="1"/>
          </p:cNvSpPr>
          <p:nvPr>
            <p:ph type="subTitle" idx="4294967295"/>
          </p:nvPr>
        </p:nvSpPr>
        <p:spPr>
          <a:xfrm>
            <a:off x="5883462" y="2773564"/>
            <a:ext cx="1740187" cy="497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200"/>
              <a:buFont typeface="Golos Text"/>
              <a:buNone/>
            </a:pPr>
            <a:r>
              <a:rPr lang="en-US" altLang="zh-TW" sz="1600" dirty="0" err="1">
                <a:solidFill>
                  <a:schemeClr val="bg2"/>
                </a:solidFill>
              </a:rPr>
              <a:t>G</a:t>
            </a:r>
            <a:r>
              <a:rPr lang="en-US" sz="1600" b="0" i="0" u="none" strike="noStrike" cap="none" dirty="0" err="1">
                <a:solidFill>
                  <a:schemeClr val="bg2"/>
                </a:solidFill>
                <a:latin typeface="Golos Text"/>
                <a:ea typeface="Golos Text"/>
                <a:cs typeface="Golos Text"/>
                <a:sym typeface="Golos Text"/>
              </a:rPr>
              <a:t>ithub</a:t>
            </a:r>
            <a:r>
              <a:rPr lang="en-US" sz="1600" b="0" i="0" u="none" strike="noStrike" cap="none" dirty="0">
                <a:solidFill>
                  <a:schemeClr val="bg2"/>
                </a:solidFill>
                <a:latin typeface="Golos Text"/>
                <a:ea typeface="Golos Text"/>
                <a:cs typeface="Golos Text"/>
                <a:sym typeface="Golos Text"/>
              </a:rPr>
              <a:t> </a:t>
            </a:r>
            <a:r>
              <a:rPr lang="zh-TW" altLang="en-US" sz="1600" b="0" i="0" u="none" strike="noStrike" cap="none" dirty="0">
                <a:solidFill>
                  <a:schemeClr val="bg2"/>
                </a:solidFill>
                <a:latin typeface="Golos Text"/>
                <a:ea typeface="Golos Text"/>
                <a:cs typeface="Golos Text"/>
                <a:sym typeface="Golos Text"/>
              </a:rPr>
              <a:t>程式碼</a:t>
            </a:r>
            <a:endParaRPr sz="1600" b="0" i="0" u="none" strike="noStrike" cap="none" dirty="0">
              <a:solidFill>
                <a:schemeClr val="bg2"/>
              </a:solidFill>
              <a:latin typeface="Golos Text"/>
              <a:ea typeface="Golos Text"/>
              <a:cs typeface="Golos Text"/>
              <a:sym typeface="Golos Text"/>
            </a:endParaRPr>
          </a:p>
        </p:txBody>
      </p:sp>
      <p:pic>
        <p:nvPicPr>
          <p:cNvPr id="3" name="圖片 2">
            <a:extLst>
              <a:ext uri="{FF2B5EF4-FFF2-40B4-BE49-F238E27FC236}">
                <a16:creationId xmlns:a16="http://schemas.microsoft.com/office/drawing/2014/main" id="{AE2D0774-1F2D-C32D-6A31-F2CF7DF93ACA}"/>
              </a:ext>
            </a:extLst>
          </p:cNvPr>
          <p:cNvPicPr>
            <a:picLocks noChangeAspect="1"/>
          </p:cNvPicPr>
          <p:nvPr/>
        </p:nvPicPr>
        <p:blipFill>
          <a:blip r:embed="rId3"/>
          <a:stretch>
            <a:fillRect/>
          </a:stretch>
        </p:blipFill>
        <p:spPr>
          <a:xfrm>
            <a:off x="4046037" y="1228051"/>
            <a:ext cx="2042613" cy="2042613"/>
          </a:xfrm>
          <a:prstGeom prst="rect">
            <a:avLst/>
          </a:prstGeom>
        </p:spPr>
      </p:pic>
      <p:sp>
        <p:nvSpPr>
          <p:cNvPr id="4" name="矩形 3">
            <a:extLst>
              <a:ext uri="{FF2B5EF4-FFF2-40B4-BE49-F238E27FC236}">
                <a16:creationId xmlns:a16="http://schemas.microsoft.com/office/drawing/2014/main" id="{2D14A0D2-F133-0AD5-6FEC-B5BD1EC3AC1D}"/>
              </a:ext>
            </a:extLst>
          </p:cNvPr>
          <p:cNvSpPr/>
          <p:nvPr/>
        </p:nvSpPr>
        <p:spPr>
          <a:xfrm>
            <a:off x="3907274" y="1112851"/>
            <a:ext cx="3967200" cy="2296325"/>
          </a:xfrm>
          <a:prstGeom prst="rect">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b="0" i="0">
                <a:solidFill>
                  <a:srgbClr val="000000"/>
                </a:solidFill>
                <a:latin typeface="Microsoft JhengHei"/>
                <a:ea typeface="Microsoft JhengHei"/>
                <a:cs typeface="Microsoft JhengHei"/>
                <a:sym typeface="Microsoft JhengHei"/>
              </a:rPr>
              <a:t>使用者需求</a:t>
            </a:r>
            <a:endParaRPr/>
          </a:p>
        </p:txBody>
      </p:sp>
      <p:sp>
        <p:nvSpPr>
          <p:cNvPr id="192" name="Google Shape;192;p5"/>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1</a:t>
            </a:fld>
            <a:endParaRPr/>
          </a:p>
        </p:txBody>
      </p:sp>
      <p:sp>
        <p:nvSpPr>
          <p:cNvPr id="193" name="Google Shape;193;p5"/>
          <p:cNvSpPr txBox="1"/>
          <p:nvPr/>
        </p:nvSpPr>
        <p:spPr>
          <a:xfrm>
            <a:off x="380525" y="1123275"/>
            <a:ext cx="4431300" cy="34785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系統目標是</a:t>
            </a:r>
            <a:r>
              <a:rPr lang="zh-TW" sz="2000" dirty="0"/>
              <a:t>提供使用者</a:t>
            </a:r>
            <a:r>
              <a:rPr lang="zh-TW" sz="2000" b="0" i="0" u="none" strike="noStrike" cap="none" dirty="0">
                <a:solidFill>
                  <a:srgbClr val="000000"/>
                </a:solidFill>
                <a:latin typeface="Arial"/>
                <a:ea typeface="Arial"/>
                <a:cs typeface="Arial"/>
                <a:sym typeface="Arial"/>
              </a:rPr>
              <a:t>檢測出工廠環境中圓管的邊緣缺陷，預防圓管在使用過程中遭遇意外的敲擊使圓管凹陷時，卻沒有發現此缺陷，後續使用時才發現有組裝、漏液等問題產生。</a:t>
            </a:r>
            <a:endParaRPr sz="2000" b="0" i="0" u="none" strike="noStrike" cap="none" dirty="0">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我們預計工廠端的使用場景會應用於品保部門，將要抽樣檢查的圓管置於待測台上，由架設好的系統用光學檢測和影像處理技術來檢測出圓管底部的異常狀況。</a:t>
            </a:r>
            <a:endParaRPr sz="2000" b="0" i="0" u="none" strike="noStrike" cap="none" dirty="0">
              <a:solidFill>
                <a:srgbClr val="000000"/>
              </a:solidFill>
              <a:latin typeface="Arial"/>
              <a:ea typeface="Arial"/>
              <a:cs typeface="Arial"/>
              <a:sym typeface="Arial"/>
            </a:endParaRPr>
          </a:p>
        </p:txBody>
      </p:sp>
      <p:pic>
        <p:nvPicPr>
          <p:cNvPr id="194" name="Google Shape;194;p5"/>
          <p:cNvPicPr preferRelativeResize="0"/>
          <p:nvPr/>
        </p:nvPicPr>
        <p:blipFill rotWithShape="1">
          <a:blip r:embed="rId3">
            <a:alphaModFix/>
          </a:blip>
          <a:srcRect l="27106" t="33445" r="24096" b="17928"/>
          <a:stretch/>
        </p:blipFill>
        <p:spPr>
          <a:xfrm rot="10800000">
            <a:off x="5301951" y="848476"/>
            <a:ext cx="2623199" cy="1960449"/>
          </a:xfrm>
          <a:prstGeom prst="rect">
            <a:avLst/>
          </a:prstGeom>
          <a:noFill/>
          <a:ln>
            <a:noFill/>
          </a:ln>
        </p:spPr>
      </p:pic>
      <p:pic>
        <p:nvPicPr>
          <p:cNvPr id="195" name="Google Shape;195;p5"/>
          <p:cNvPicPr preferRelativeResize="0"/>
          <p:nvPr/>
        </p:nvPicPr>
        <p:blipFill rotWithShape="1">
          <a:blip r:embed="rId4">
            <a:alphaModFix/>
          </a:blip>
          <a:srcRect/>
          <a:stretch/>
        </p:blipFill>
        <p:spPr>
          <a:xfrm>
            <a:off x="5301950" y="2873475"/>
            <a:ext cx="2623200" cy="196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系統概念與操作場景</a:t>
            </a:r>
            <a:endParaRPr dirty="0"/>
          </a:p>
        </p:txBody>
      </p:sp>
      <p:sp>
        <p:nvSpPr>
          <p:cNvPr id="239" name="Google Shape;239;p9"/>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2</a:t>
            </a:fld>
            <a:endParaRPr/>
          </a:p>
        </p:txBody>
      </p:sp>
      <p:pic>
        <p:nvPicPr>
          <p:cNvPr id="241" name="Google Shape;241;p9"/>
          <p:cNvPicPr preferRelativeResize="0"/>
          <p:nvPr/>
        </p:nvPicPr>
        <p:blipFill rotWithShape="1">
          <a:blip r:embed="rId3">
            <a:alphaModFix/>
          </a:blip>
          <a:srcRect/>
          <a:stretch/>
        </p:blipFill>
        <p:spPr>
          <a:xfrm>
            <a:off x="4362150" y="1137151"/>
            <a:ext cx="4442676" cy="3332762"/>
          </a:xfrm>
          <a:prstGeom prst="rect">
            <a:avLst/>
          </a:prstGeom>
          <a:noFill/>
          <a:ln>
            <a:noFill/>
          </a:ln>
        </p:spPr>
      </p:pic>
      <p:sp>
        <p:nvSpPr>
          <p:cNvPr id="2" name="Google Shape;202;p6">
            <a:extLst>
              <a:ext uri="{FF2B5EF4-FFF2-40B4-BE49-F238E27FC236}">
                <a16:creationId xmlns:a16="http://schemas.microsoft.com/office/drawing/2014/main" id="{9F269DCA-3848-CF3E-F455-6D02C8EE47EC}"/>
              </a:ext>
            </a:extLst>
          </p:cNvPr>
          <p:cNvSpPr txBox="1"/>
          <p:nvPr/>
        </p:nvSpPr>
        <p:spPr>
          <a:xfrm>
            <a:off x="456475" y="1122302"/>
            <a:ext cx="3404400" cy="2862282"/>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利用工業相機</a:t>
            </a:r>
            <a:r>
              <a:rPr lang="zh-TW" sz="1800" dirty="0"/>
              <a:t>並藉由打光、光圈調整等光學技術得到優質的成像</a:t>
            </a:r>
            <a:r>
              <a:rPr lang="zh-TW" sz="1800" b="0" i="0" u="none" strike="noStrike" cap="none" dirty="0">
                <a:solidFill>
                  <a:srgbClr val="000000"/>
                </a:solidFill>
                <a:latin typeface="Arial"/>
                <a:ea typeface="Arial"/>
                <a:cs typeface="Arial"/>
                <a:sym typeface="Arial"/>
              </a:rPr>
              <a:t>，</a:t>
            </a:r>
            <a:r>
              <a:rPr lang="zh-TW" sz="1800" dirty="0"/>
              <a:t>目的是</a:t>
            </a:r>
            <a:r>
              <a:rPr lang="zh-TW" sz="1800" b="0" i="0" u="none" strike="noStrike" cap="none" dirty="0">
                <a:solidFill>
                  <a:srgbClr val="000000"/>
                </a:solidFill>
                <a:latin typeface="Arial"/>
                <a:ea typeface="Arial"/>
                <a:cs typeface="Arial"/>
                <a:sym typeface="Arial"/>
              </a:rPr>
              <a:t>去除不需要的</a:t>
            </a:r>
            <a:r>
              <a:rPr lang="zh-TW" sz="1800" dirty="0"/>
              <a:t>影像雜訊，並且</a:t>
            </a:r>
            <a:r>
              <a:rPr lang="zh-TW" sz="1800" b="0" i="0" u="none" strike="noStrike" cap="none" dirty="0">
                <a:solidFill>
                  <a:srgbClr val="000000"/>
                </a:solidFill>
                <a:latin typeface="Arial"/>
                <a:ea typeface="Arial"/>
                <a:cs typeface="Arial"/>
                <a:sym typeface="Arial"/>
              </a:rPr>
              <a:t>只保留需要的</a:t>
            </a:r>
            <a:r>
              <a:rPr lang="zh-TW" sz="1800" dirty="0"/>
              <a:t>目標</a:t>
            </a:r>
            <a:r>
              <a:rPr lang="zh-TW" sz="1800" b="0" i="0" u="none" strike="noStrike" cap="none" dirty="0">
                <a:solidFill>
                  <a:srgbClr val="000000"/>
                </a:solidFill>
                <a:latin typeface="Arial"/>
                <a:ea typeface="Arial"/>
                <a:cs typeface="Arial"/>
                <a:sym typeface="Arial"/>
              </a:rPr>
              <a:t>特徵，</a:t>
            </a:r>
            <a:r>
              <a:rPr lang="zh-TW" sz="1800" dirty="0"/>
              <a:t>讓</a:t>
            </a:r>
            <a:r>
              <a:rPr lang="zh-TW" sz="1800" b="0" i="0" u="none" strike="noStrike" cap="none" dirty="0">
                <a:solidFill>
                  <a:srgbClr val="000000"/>
                </a:solidFill>
                <a:latin typeface="Arial"/>
                <a:ea typeface="Arial"/>
                <a:cs typeface="Arial"/>
                <a:sym typeface="Arial"/>
              </a:rPr>
              <a:t>後續的影像處理</a:t>
            </a:r>
            <a:r>
              <a:rPr lang="zh-TW" sz="1800" dirty="0"/>
              <a:t>可以得到更清晰的效果</a:t>
            </a:r>
            <a:r>
              <a:rPr lang="zh-TW"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lvl="0" indent="457200" algn="l" rtl="0">
              <a:spcBef>
                <a:spcPts val="0"/>
              </a:spcBef>
              <a:spcAft>
                <a:spcPts val="0"/>
              </a:spcAft>
              <a:buNone/>
            </a:pPr>
            <a:r>
              <a:rPr lang="zh-TW" sz="1800" dirty="0"/>
              <a:t>影像處理過程會經過二值化、形狀特徵辨識，抓取出圓管的圓心、直徑特徵，去辨別缺陷的可能。</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系統整合測試</a:t>
            </a:r>
            <a:endParaRPr dirty="0"/>
          </a:p>
        </p:txBody>
      </p:sp>
      <p:sp>
        <p:nvSpPr>
          <p:cNvPr id="201" name="Google Shape;201;p6"/>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3</a:t>
            </a:fld>
            <a:endParaRPr/>
          </a:p>
        </p:txBody>
      </p:sp>
      <p:grpSp>
        <p:nvGrpSpPr>
          <p:cNvPr id="3" name="群組 2">
            <a:extLst>
              <a:ext uri="{FF2B5EF4-FFF2-40B4-BE49-F238E27FC236}">
                <a16:creationId xmlns:a16="http://schemas.microsoft.com/office/drawing/2014/main" id="{530D42E6-1890-BC1C-E03F-2AAB1650D444}"/>
              </a:ext>
            </a:extLst>
          </p:cNvPr>
          <p:cNvGrpSpPr/>
          <p:nvPr/>
        </p:nvGrpSpPr>
        <p:grpSpPr>
          <a:xfrm>
            <a:off x="4054007" y="885133"/>
            <a:ext cx="5429927" cy="4028344"/>
            <a:chOff x="3880833" y="885133"/>
            <a:chExt cx="5429927" cy="4028344"/>
          </a:xfrm>
        </p:grpSpPr>
        <p:pic>
          <p:nvPicPr>
            <p:cNvPr id="203" name="Google Shape;203;p6"/>
            <p:cNvPicPr preferRelativeResize="0"/>
            <p:nvPr/>
          </p:nvPicPr>
          <p:blipFill rotWithShape="1">
            <a:blip r:embed="rId3">
              <a:alphaModFix/>
            </a:blip>
            <a:srcRect/>
            <a:stretch/>
          </p:blipFill>
          <p:spPr>
            <a:xfrm>
              <a:off x="3981679" y="1348486"/>
              <a:ext cx="4225380" cy="3169035"/>
            </a:xfrm>
            <a:prstGeom prst="rect">
              <a:avLst/>
            </a:prstGeom>
            <a:noFill/>
            <a:ln>
              <a:noFill/>
            </a:ln>
          </p:spPr>
        </p:pic>
        <p:sp>
          <p:nvSpPr>
            <p:cNvPr id="204" name="Google Shape;204;p6"/>
            <p:cNvSpPr txBox="1"/>
            <p:nvPr/>
          </p:nvSpPr>
          <p:spPr>
            <a:xfrm>
              <a:off x="3880833" y="885133"/>
              <a:ext cx="408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dirty="0">
                  <a:solidFill>
                    <a:srgbClr val="FF0000"/>
                  </a:solidFill>
                  <a:latin typeface="Arial"/>
                  <a:ea typeface="Arial"/>
                  <a:cs typeface="Arial"/>
                  <a:sym typeface="Arial"/>
                </a:rPr>
                <a:t>工業相機 UI-3130CP-M-GL Rev.2</a:t>
              </a:r>
              <a:endParaRPr sz="2000" b="0" i="0" u="none" strike="noStrike" cap="none" dirty="0">
                <a:solidFill>
                  <a:srgbClr val="FF0000"/>
                </a:solidFill>
                <a:latin typeface="Arial"/>
                <a:ea typeface="Arial"/>
                <a:cs typeface="Arial"/>
                <a:sym typeface="Arial"/>
              </a:endParaRPr>
            </a:p>
          </p:txBody>
        </p:sp>
        <p:sp>
          <p:nvSpPr>
            <p:cNvPr id="205" name="Google Shape;205;p6"/>
            <p:cNvSpPr txBox="1"/>
            <p:nvPr/>
          </p:nvSpPr>
          <p:spPr>
            <a:xfrm>
              <a:off x="4151419" y="4513277"/>
              <a:ext cx="771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光源</a:t>
              </a:r>
              <a:endParaRPr/>
            </a:p>
          </p:txBody>
        </p:sp>
        <p:sp>
          <p:nvSpPr>
            <p:cNvPr id="206" name="Google Shape;206;p6"/>
            <p:cNvSpPr txBox="1"/>
            <p:nvPr/>
          </p:nvSpPr>
          <p:spPr>
            <a:xfrm>
              <a:off x="8207060" y="4113167"/>
              <a:ext cx="110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待測物</a:t>
              </a:r>
              <a:endParaRPr/>
            </a:p>
          </p:txBody>
        </p:sp>
        <p:cxnSp>
          <p:nvCxnSpPr>
            <p:cNvPr id="207" name="Google Shape;207;p6"/>
            <p:cNvCxnSpPr>
              <a:stCxn id="205" idx="0"/>
            </p:cNvCxnSpPr>
            <p:nvPr/>
          </p:nvCxnSpPr>
          <p:spPr>
            <a:xfrm rot="10800000" flipH="1">
              <a:off x="4537219" y="3567077"/>
              <a:ext cx="1049400" cy="946200"/>
            </a:xfrm>
            <a:prstGeom prst="straightConnector1">
              <a:avLst/>
            </a:prstGeom>
            <a:noFill/>
            <a:ln w="19050" cap="flat" cmpd="sng">
              <a:solidFill>
                <a:srgbClr val="FF0000"/>
              </a:solidFill>
              <a:prstDash val="solid"/>
              <a:round/>
              <a:headEnd type="none" w="sm" len="sm"/>
              <a:tailEnd type="triangle" w="med" len="med"/>
            </a:ln>
          </p:spPr>
        </p:cxnSp>
        <p:cxnSp>
          <p:nvCxnSpPr>
            <p:cNvPr id="208" name="Google Shape;208;p6"/>
            <p:cNvCxnSpPr>
              <a:stCxn id="206" idx="0"/>
            </p:cNvCxnSpPr>
            <p:nvPr/>
          </p:nvCxnSpPr>
          <p:spPr>
            <a:xfrm rot="10800000">
              <a:off x="7837310" y="3362267"/>
              <a:ext cx="921600" cy="750900"/>
            </a:xfrm>
            <a:prstGeom prst="straightConnector1">
              <a:avLst/>
            </a:prstGeom>
            <a:noFill/>
            <a:ln w="19050" cap="flat" cmpd="sng">
              <a:solidFill>
                <a:srgbClr val="FF0000"/>
              </a:solidFill>
              <a:prstDash val="solid"/>
              <a:round/>
              <a:headEnd type="none" w="sm" len="sm"/>
              <a:tailEnd type="triangle" w="med" len="med"/>
            </a:ln>
          </p:spPr>
        </p:cxnSp>
        <p:cxnSp>
          <p:nvCxnSpPr>
            <p:cNvPr id="209" name="Google Shape;209;p6"/>
            <p:cNvCxnSpPr>
              <a:stCxn id="204" idx="2"/>
            </p:cNvCxnSpPr>
            <p:nvPr/>
          </p:nvCxnSpPr>
          <p:spPr>
            <a:xfrm flipH="1">
              <a:off x="5033433" y="1285333"/>
              <a:ext cx="891900" cy="1491300"/>
            </a:xfrm>
            <a:prstGeom prst="straightConnector1">
              <a:avLst/>
            </a:prstGeom>
            <a:noFill/>
            <a:ln w="19050" cap="flat" cmpd="sng">
              <a:solidFill>
                <a:srgbClr val="FF0000"/>
              </a:solidFill>
              <a:prstDash val="solid"/>
              <a:round/>
              <a:headEnd type="none" w="sm" len="sm"/>
              <a:tailEnd type="triangle" w="med" len="med"/>
            </a:ln>
          </p:spPr>
        </p:cxnSp>
      </p:grpSp>
      <p:sp>
        <p:nvSpPr>
          <p:cNvPr id="210" name="Google Shape;210;p6"/>
          <p:cNvSpPr txBox="1"/>
          <p:nvPr/>
        </p:nvSpPr>
        <p:spPr>
          <a:xfrm>
            <a:off x="440726" y="3062775"/>
            <a:ext cx="32199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endParaRPr/>
          </a:p>
        </p:txBody>
      </p:sp>
      <p:sp>
        <p:nvSpPr>
          <p:cNvPr id="2" name="Google Shape;240;p9">
            <a:extLst>
              <a:ext uri="{FF2B5EF4-FFF2-40B4-BE49-F238E27FC236}">
                <a16:creationId xmlns:a16="http://schemas.microsoft.com/office/drawing/2014/main" id="{92101731-BFF8-D8F8-1943-E1018C42316A}"/>
              </a:ext>
            </a:extLst>
          </p:cNvPr>
          <p:cNvSpPr txBox="1"/>
          <p:nvPr/>
        </p:nvSpPr>
        <p:spPr>
          <a:xfrm>
            <a:off x="211916" y="1327863"/>
            <a:ext cx="3908100"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使用者可以依據開立的規格以及以下步驟達到目標成像需求 :</a:t>
            </a:r>
            <a:endParaRPr sz="1800"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先調整光源的亮度，讓管壁變暗一點，減少採集雜訊。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移動光源，讓特徵更亮更明顯。</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把鏡頭上的光圈縮小，去除掉其他的雜訊，讓畫面只剩下需要的特徵資訊。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取像到電腦中進行後續的影像處理。</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系統設計</a:t>
            </a:r>
            <a:endParaRPr dirty="0"/>
          </a:p>
        </p:txBody>
      </p:sp>
      <p:sp>
        <p:nvSpPr>
          <p:cNvPr id="216" name="Google Shape;216;p7"/>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4</a:t>
            </a:fld>
            <a:endParaRPr/>
          </a:p>
        </p:txBody>
      </p:sp>
      <p:pic>
        <p:nvPicPr>
          <p:cNvPr id="217" name="Google Shape;217;p7"/>
          <p:cNvPicPr preferRelativeResize="0"/>
          <p:nvPr/>
        </p:nvPicPr>
        <p:blipFill rotWithShape="1">
          <a:blip r:embed="rId3">
            <a:alphaModFix/>
          </a:blip>
          <a:srcRect/>
          <a:stretch/>
        </p:blipFill>
        <p:spPr>
          <a:xfrm>
            <a:off x="4599176" y="987000"/>
            <a:ext cx="3974577" cy="3569759"/>
          </a:xfrm>
          <a:prstGeom prst="rect">
            <a:avLst/>
          </a:prstGeom>
          <a:noFill/>
          <a:ln>
            <a:noFill/>
          </a:ln>
        </p:spPr>
      </p:pic>
      <p:sp>
        <p:nvSpPr>
          <p:cNvPr id="218" name="Google Shape;218;p7"/>
          <p:cNvSpPr txBox="1"/>
          <p:nvPr/>
        </p:nvSpPr>
        <p:spPr>
          <a:xfrm>
            <a:off x="414787" y="2603987"/>
            <a:ext cx="3974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設定變形量為 0.3 mm，因此設定解析度需求為 300 ㎛</a:t>
            </a:r>
            <a:r>
              <a:rPr lang="zh-TW" sz="1800" dirty="0"/>
              <a:t> 。</a:t>
            </a:r>
            <a:endParaRPr sz="1800" dirty="0"/>
          </a:p>
        </p:txBody>
      </p:sp>
      <p:sp>
        <p:nvSpPr>
          <p:cNvPr id="219" name="Google Shape;219;p7"/>
          <p:cNvSpPr txBox="1"/>
          <p:nvPr/>
        </p:nvSpPr>
        <p:spPr>
          <a:xfrm>
            <a:off x="414787" y="1286415"/>
            <a:ext cx="397457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需要取像的大小為 103.2 x 92.83，四周各抓取 5 mm 的裕度，因此設定 FOV 大小為 113 x 102 。</a:t>
            </a:r>
            <a:endParaRPr sz="1800" dirty="0"/>
          </a:p>
        </p:txBody>
      </p:sp>
      <p:sp>
        <p:nvSpPr>
          <p:cNvPr id="220" name="Google Shape;220;p7"/>
          <p:cNvSpPr txBox="1"/>
          <p:nvPr/>
        </p:nvSpPr>
        <p:spPr>
          <a:xfrm>
            <a:off x="414786" y="3641792"/>
            <a:ext cx="413004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設定工作距離 300 mm，確保成像可以清晰呈現。</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系統需求規格</a:t>
            </a:r>
            <a:endParaRPr dirty="0"/>
          </a:p>
        </p:txBody>
      </p:sp>
      <p:sp>
        <p:nvSpPr>
          <p:cNvPr id="226" name="Google Shape;226;p8"/>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5</a:t>
            </a:fld>
            <a:endParaRPr/>
          </a:p>
        </p:txBody>
      </p:sp>
      <p:sp>
        <p:nvSpPr>
          <p:cNvPr id="227" name="Google Shape;227;p8"/>
          <p:cNvSpPr txBox="1"/>
          <p:nvPr/>
        </p:nvSpPr>
        <p:spPr>
          <a:xfrm>
            <a:off x="1048792" y="1220678"/>
            <a:ext cx="634132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Resolution : 800 x 600</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Pixel Size : 4.8 ㎛</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Sensor Size : 3.84 x 2.88 mm</a:t>
            </a:r>
            <a:endParaRPr sz="1800" b="0" i="0" u="none" strike="noStrike" cap="none">
              <a:solidFill>
                <a:srgbClr val="000000"/>
              </a:solidFill>
              <a:latin typeface="Arial"/>
              <a:ea typeface="Arial"/>
              <a:cs typeface="Arial"/>
              <a:sym typeface="Arial"/>
            </a:endParaRPr>
          </a:p>
        </p:txBody>
      </p:sp>
      <p:sp>
        <p:nvSpPr>
          <p:cNvPr id="228" name="Google Shape;228;p8"/>
          <p:cNvSpPr txBox="1"/>
          <p:nvPr/>
        </p:nvSpPr>
        <p:spPr>
          <a:xfrm>
            <a:off x="1048791" y="2335219"/>
            <a:ext cx="63413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(H) = 3.84 / 113 = 0.034</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(V) = 2.88 / 102 = 0.028 (v)</a:t>
            </a:r>
            <a:endParaRPr sz="1800" b="0" i="0" u="none" strike="noStrike" cap="none" dirty="0">
              <a:solidFill>
                <a:srgbClr val="000000"/>
              </a:solidFill>
              <a:latin typeface="Arial"/>
              <a:ea typeface="Arial"/>
              <a:cs typeface="Arial"/>
              <a:sym typeface="Arial"/>
            </a:endParaRPr>
          </a:p>
        </p:txBody>
      </p:sp>
      <p:sp>
        <p:nvSpPr>
          <p:cNvPr id="229" name="Google Shape;229;p8"/>
          <p:cNvSpPr txBox="1"/>
          <p:nvPr/>
        </p:nvSpPr>
        <p:spPr>
          <a:xfrm>
            <a:off x="1085153" y="3674661"/>
            <a:ext cx="43601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ResOpt = Pixel Size / Magn. </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 4.8 / 0.028 = </a:t>
            </a:r>
            <a:r>
              <a:rPr lang="zh-TW" sz="1800" b="0" i="0" u="none" strike="noStrike" cap="none" dirty="0">
                <a:solidFill>
                  <a:srgbClr val="FF0000"/>
                </a:solidFill>
                <a:latin typeface="Arial"/>
                <a:ea typeface="Arial"/>
                <a:cs typeface="Arial"/>
                <a:sym typeface="Arial"/>
              </a:rPr>
              <a:t>171.429㎛ &lt; 300㎛</a:t>
            </a:r>
            <a:endParaRPr sz="1800" b="0" i="0" u="none" strike="noStrike" cap="none" dirty="0">
              <a:solidFill>
                <a:srgbClr val="FF0000"/>
              </a:solidFill>
              <a:latin typeface="Arial"/>
              <a:ea typeface="Arial"/>
              <a:cs typeface="Arial"/>
              <a:sym typeface="Arial"/>
            </a:endParaRPr>
          </a:p>
        </p:txBody>
      </p:sp>
      <p:sp>
        <p:nvSpPr>
          <p:cNvPr id="230" name="Google Shape;230;p8"/>
          <p:cNvSpPr txBox="1"/>
          <p:nvPr/>
        </p:nvSpPr>
        <p:spPr>
          <a:xfrm>
            <a:off x="578413" y="855461"/>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本次實驗工業相機的規格 :</a:t>
            </a:r>
            <a:endParaRPr sz="1800" b="0" i="0" u="none" strike="noStrike" cap="none">
              <a:solidFill>
                <a:srgbClr val="000000"/>
              </a:solidFill>
              <a:latin typeface="Arial"/>
              <a:ea typeface="Arial"/>
              <a:cs typeface="Arial"/>
              <a:sym typeface="Arial"/>
            </a:endParaRPr>
          </a:p>
        </p:txBody>
      </p:sp>
      <p:sp>
        <p:nvSpPr>
          <p:cNvPr id="231" name="Google Shape;231;p8"/>
          <p:cNvSpPr txBox="1"/>
          <p:nvPr/>
        </p:nvSpPr>
        <p:spPr>
          <a:xfrm>
            <a:off x="5672830" y="3982437"/>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此系統可以檢測出開立的規格</a:t>
            </a:r>
            <a:endParaRPr sz="1800" dirty="0"/>
          </a:p>
        </p:txBody>
      </p:sp>
      <p:sp>
        <p:nvSpPr>
          <p:cNvPr id="232" name="Google Shape;232;p8"/>
          <p:cNvSpPr txBox="1"/>
          <p:nvPr/>
        </p:nvSpPr>
        <p:spPr>
          <a:xfrm>
            <a:off x="578412" y="3271880"/>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驗算解析度是否合乎規格 :</a:t>
            </a:r>
            <a:endParaRPr sz="1800" b="0" i="0" u="none" strike="noStrike" cap="none">
              <a:solidFill>
                <a:srgbClr val="000000"/>
              </a:solidFill>
              <a:latin typeface="Arial"/>
              <a:ea typeface="Arial"/>
              <a:cs typeface="Arial"/>
              <a:sym typeface="Arial"/>
            </a:endParaRPr>
          </a:p>
        </p:txBody>
      </p:sp>
      <p:sp>
        <p:nvSpPr>
          <p:cNvPr id="233" name="Google Shape;233;p8"/>
          <p:cNvSpPr/>
          <p:nvPr/>
        </p:nvSpPr>
        <p:spPr>
          <a:xfrm>
            <a:off x="5181600" y="4132211"/>
            <a:ext cx="518160" cy="45719"/>
          </a:xfrm>
          <a:prstGeom prst="rightArrow">
            <a:avLst>
              <a:gd name="adj1" fmla="val 50000"/>
              <a:gd name="adj2" fmla="val 50000"/>
            </a:avLst>
          </a:prstGeom>
          <a:solidFill>
            <a:schemeClr val="accen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atin typeface="Arial"/>
                <a:ea typeface="Arial"/>
                <a:cs typeface="Arial"/>
                <a:sym typeface="Arial"/>
              </a:rPr>
              <a:t>相機校正</a:t>
            </a:r>
            <a:endParaRPr/>
          </a:p>
        </p:txBody>
      </p:sp>
      <p:sp>
        <p:nvSpPr>
          <p:cNvPr id="130" name="Google Shape;130;p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6</a:t>
            </a:fld>
            <a:endParaRPr/>
          </a:p>
        </p:txBody>
      </p:sp>
      <p:grpSp>
        <p:nvGrpSpPr>
          <p:cNvPr id="131" name="Google Shape;131;p3"/>
          <p:cNvGrpSpPr/>
          <p:nvPr/>
        </p:nvGrpSpPr>
        <p:grpSpPr>
          <a:xfrm>
            <a:off x="5549030" y="1874760"/>
            <a:ext cx="4308953" cy="2832243"/>
            <a:chOff x="3513550" y="1354173"/>
            <a:chExt cx="4446740" cy="2755726"/>
          </a:xfrm>
        </p:grpSpPr>
        <p:pic>
          <p:nvPicPr>
            <p:cNvPr id="132" name="Google Shape;132;p3"/>
            <p:cNvPicPr preferRelativeResize="0"/>
            <p:nvPr/>
          </p:nvPicPr>
          <p:blipFill rotWithShape="1">
            <a:blip r:embed="rId3">
              <a:alphaModFix/>
            </a:blip>
            <a:srcRect/>
            <a:stretch/>
          </p:blipFill>
          <p:spPr>
            <a:xfrm>
              <a:off x="3513550" y="1486631"/>
              <a:ext cx="4269961" cy="2490811"/>
            </a:xfrm>
            <a:prstGeom prst="rect">
              <a:avLst/>
            </a:prstGeom>
            <a:noFill/>
            <a:ln>
              <a:noFill/>
            </a:ln>
          </p:spPr>
        </p:pic>
        <p:sp>
          <p:nvSpPr>
            <p:cNvPr id="133" name="Google Shape;133;p3"/>
            <p:cNvSpPr/>
            <p:nvPr/>
          </p:nvSpPr>
          <p:spPr>
            <a:xfrm>
              <a:off x="6799570" y="1354173"/>
              <a:ext cx="1160720" cy="27557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6"/>
                </a:solidFill>
                <a:latin typeface="Arial"/>
                <a:ea typeface="Arial"/>
                <a:cs typeface="Arial"/>
                <a:sym typeface="Arial"/>
              </a:endParaRPr>
            </a:p>
          </p:txBody>
        </p:sp>
      </p:grpSp>
      <p:sp>
        <p:nvSpPr>
          <p:cNvPr id="134" name="Google Shape;134;p3"/>
          <p:cNvSpPr/>
          <p:nvPr/>
        </p:nvSpPr>
        <p:spPr>
          <a:xfrm>
            <a:off x="595310" y="823317"/>
            <a:ext cx="59498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181818"/>
                </a:solidFill>
                <a:latin typeface="Arial"/>
                <a:ea typeface="Arial"/>
                <a:cs typeface="Arial"/>
                <a:sym typeface="Arial"/>
              </a:rPr>
              <a:t>相機校正的目的是將相機拍攝的影像轉換為精確的三維世界座標系統，以便進行精確的測量和分析。</a:t>
            </a:r>
            <a:endParaRPr/>
          </a:p>
        </p:txBody>
      </p:sp>
      <p:pic>
        <p:nvPicPr>
          <p:cNvPr id="135" name="Google Shape;135;p3"/>
          <p:cNvPicPr preferRelativeResize="0"/>
          <p:nvPr/>
        </p:nvPicPr>
        <p:blipFill rotWithShape="1">
          <a:blip r:embed="rId4">
            <a:alphaModFix/>
          </a:blip>
          <a:srcRect/>
          <a:stretch/>
        </p:blipFill>
        <p:spPr>
          <a:xfrm>
            <a:off x="6483271" y="790944"/>
            <a:ext cx="1077040" cy="979127"/>
          </a:xfrm>
          <a:prstGeom prst="rect">
            <a:avLst/>
          </a:prstGeom>
          <a:noFill/>
          <a:ln>
            <a:noFill/>
          </a:ln>
        </p:spPr>
      </p:pic>
      <p:pic>
        <p:nvPicPr>
          <p:cNvPr id="136" name="Google Shape;136;p3"/>
          <p:cNvPicPr preferRelativeResize="0"/>
          <p:nvPr/>
        </p:nvPicPr>
        <p:blipFill rotWithShape="1">
          <a:blip r:embed="rId5">
            <a:alphaModFix/>
          </a:blip>
          <a:srcRect/>
          <a:stretch/>
        </p:blipFill>
        <p:spPr>
          <a:xfrm>
            <a:off x="7656189" y="790944"/>
            <a:ext cx="1077040" cy="979127"/>
          </a:xfrm>
          <a:prstGeom prst="rect">
            <a:avLst/>
          </a:prstGeom>
          <a:noFill/>
          <a:ln>
            <a:noFill/>
          </a:ln>
        </p:spPr>
      </p:pic>
      <p:pic>
        <p:nvPicPr>
          <p:cNvPr id="137" name="Google Shape;137;p3"/>
          <p:cNvPicPr preferRelativeResize="0"/>
          <p:nvPr/>
        </p:nvPicPr>
        <p:blipFill rotWithShape="1">
          <a:blip r:embed="rId6">
            <a:alphaModFix/>
          </a:blip>
          <a:srcRect/>
          <a:stretch/>
        </p:blipFill>
        <p:spPr>
          <a:xfrm>
            <a:off x="2913888" y="1595483"/>
            <a:ext cx="1074727" cy="806045"/>
          </a:xfrm>
          <a:prstGeom prst="rect">
            <a:avLst/>
          </a:prstGeom>
          <a:noFill/>
          <a:ln>
            <a:noFill/>
          </a:ln>
        </p:spPr>
      </p:pic>
      <p:pic>
        <p:nvPicPr>
          <p:cNvPr id="138" name="Google Shape;138;p3"/>
          <p:cNvPicPr preferRelativeResize="0"/>
          <p:nvPr/>
        </p:nvPicPr>
        <p:blipFill rotWithShape="1">
          <a:blip r:embed="rId7">
            <a:alphaModFix/>
          </a:blip>
          <a:srcRect/>
          <a:stretch/>
        </p:blipFill>
        <p:spPr>
          <a:xfrm>
            <a:off x="4090058" y="1582463"/>
            <a:ext cx="1074727" cy="806046"/>
          </a:xfrm>
          <a:prstGeom prst="rect">
            <a:avLst/>
          </a:prstGeom>
          <a:noFill/>
          <a:ln>
            <a:noFill/>
          </a:ln>
        </p:spPr>
      </p:pic>
      <p:pic>
        <p:nvPicPr>
          <p:cNvPr id="139" name="Google Shape;139;p3"/>
          <p:cNvPicPr preferRelativeResize="0"/>
          <p:nvPr/>
        </p:nvPicPr>
        <p:blipFill rotWithShape="1">
          <a:blip r:embed="rId8">
            <a:alphaModFix/>
          </a:blip>
          <a:srcRect/>
          <a:stretch/>
        </p:blipFill>
        <p:spPr>
          <a:xfrm>
            <a:off x="1696845" y="1595484"/>
            <a:ext cx="1074727" cy="806045"/>
          </a:xfrm>
          <a:prstGeom prst="rect">
            <a:avLst/>
          </a:prstGeom>
          <a:noFill/>
          <a:ln>
            <a:noFill/>
          </a:ln>
        </p:spPr>
      </p:pic>
      <p:sp>
        <p:nvSpPr>
          <p:cNvPr id="140" name="Google Shape;140;p3"/>
          <p:cNvSpPr txBox="1"/>
          <p:nvPr/>
        </p:nvSpPr>
        <p:spPr>
          <a:xfrm>
            <a:off x="485819" y="1629173"/>
            <a:ext cx="113986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拍攝數張不同角度校正板</a:t>
            </a:r>
            <a:endParaRPr/>
          </a:p>
        </p:txBody>
      </p:sp>
      <p:sp>
        <p:nvSpPr>
          <p:cNvPr id="141" name="Google Shape;141;p3"/>
          <p:cNvSpPr/>
          <p:nvPr/>
        </p:nvSpPr>
        <p:spPr>
          <a:xfrm>
            <a:off x="595311" y="2775664"/>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開始</a:t>
            </a:r>
            <a:endParaRPr/>
          </a:p>
        </p:txBody>
      </p:sp>
      <p:sp>
        <p:nvSpPr>
          <p:cNvPr id="142" name="Google Shape;142;p3"/>
          <p:cNvSpPr/>
          <p:nvPr/>
        </p:nvSpPr>
        <p:spPr>
          <a:xfrm>
            <a:off x="4114017" y="2778873"/>
            <a:ext cx="1030377"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dirty="0">
                <a:solidFill>
                  <a:schemeClr val="dk1"/>
                </a:solidFill>
                <a:latin typeface="Arial"/>
                <a:ea typeface="Arial"/>
                <a:cs typeface="Arial"/>
                <a:sym typeface="Arial"/>
              </a:rPr>
              <a:t>檢測棋盤格角點</a:t>
            </a:r>
            <a:endParaRPr dirty="0"/>
          </a:p>
        </p:txBody>
      </p:sp>
      <p:sp>
        <p:nvSpPr>
          <p:cNvPr id="143" name="Google Shape;143;p3"/>
          <p:cNvSpPr/>
          <p:nvPr/>
        </p:nvSpPr>
        <p:spPr>
          <a:xfrm>
            <a:off x="2082888" y="2776812"/>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輸入校正板影像</a:t>
            </a:r>
            <a:endParaRPr/>
          </a:p>
        </p:txBody>
      </p:sp>
      <p:sp>
        <p:nvSpPr>
          <p:cNvPr id="144" name="Google Shape;144;p3"/>
          <p:cNvSpPr/>
          <p:nvPr/>
        </p:nvSpPr>
        <p:spPr>
          <a:xfrm>
            <a:off x="595310" y="3868638"/>
            <a:ext cx="1427645"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算出內部矩陣與畸變矩陣</a:t>
            </a:r>
            <a:endParaRPr/>
          </a:p>
        </p:txBody>
      </p:sp>
      <p:sp>
        <p:nvSpPr>
          <p:cNvPr id="145" name="Google Shape;145;p3"/>
          <p:cNvSpPr/>
          <p:nvPr/>
        </p:nvSpPr>
        <p:spPr>
          <a:xfrm>
            <a:off x="2330579" y="3866577"/>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輸出校正參數xml</a:t>
            </a:r>
            <a:endParaRPr sz="1400" b="0" i="0" u="none" strike="noStrike" cap="none">
              <a:solidFill>
                <a:schemeClr val="dk1"/>
              </a:solidFill>
              <a:latin typeface="Arial"/>
              <a:ea typeface="Arial"/>
              <a:cs typeface="Arial"/>
              <a:sym typeface="Arial"/>
            </a:endParaRPr>
          </a:p>
        </p:txBody>
      </p:sp>
      <p:sp>
        <p:nvSpPr>
          <p:cNvPr id="146" name="Google Shape;146;p3"/>
          <p:cNvSpPr/>
          <p:nvPr/>
        </p:nvSpPr>
        <p:spPr>
          <a:xfrm>
            <a:off x="4176777" y="3862375"/>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結束</a:t>
            </a:r>
            <a:endParaRPr/>
          </a:p>
        </p:txBody>
      </p:sp>
      <p:cxnSp>
        <p:nvCxnSpPr>
          <p:cNvPr id="147" name="Google Shape;147;p3"/>
          <p:cNvCxnSpPr>
            <a:stCxn id="141" idx="3"/>
            <a:endCxn id="143" idx="2"/>
          </p:cNvCxnSpPr>
          <p:nvPr/>
        </p:nvCxnSpPr>
        <p:spPr>
          <a:xfrm>
            <a:off x="1625688" y="3079420"/>
            <a:ext cx="619500" cy="600"/>
          </a:xfrm>
          <a:prstGeom prst="straightConnector1">
            <a:avLst/>
          </a:prstGeom>
          <a:noFill/>
          <a:ln w="9525" cap="flat" cmpd="sng">
            <a:solidFill>
              <a:srgbClr val="D2E3DD"/>
            </a:solidFill>
            <a:prstDash val="solid"/>
            <a:round/>
            <a:headEnd type="none" w="sm" len="sm"/>
            <a:tailEnd type="triangle" w="med" len="med"/>
          </a:ln>
        </p:spPr>
      </p:cxnSp>
      <p:cxnSp>
        <p:nvCxnSpPr>
          <p:cNvPr id="148" name="Google Shape;148;p3"/>
          <p:cNvCxnSpPr>
            <a:stCxn id="143" idx="5"/>
            <a:endCxn id="142" idx="1"/>
          </p:cNvCxnSpPr>
          <p:nvPr/>
        </p:nvCxnSpPr>
        <p:spPr>
          <a:xfrm>
            <a:off x="3542797" y="3079994"/>
            <a:ext cx="571200" cy="900"/>
          </a:xfrm>
          <a:prstGeom prst="straightConnector1">
            <a:avLst/>
          </a:prstGeom>
          <a:noFill/>
          <a:ln w="9525" cap="flat" cmpd="sng">
            <a:solidFill>
              <a:srgbClr val="D2E3DD"/>
            </a:solidFill>
            <a:prstDash val="solid"/>
            <a:round/>
            <a:headEnd type="none" w="sm" len="sm"/>
            <a:tailEnd type="triangle" w="med" len="med"/>
          </a:ln>
        </p:spPr>
      </p:cxnSp>
      <p:cxnSp>
        <p:nvCxnSpPr>
          <p:cNvPr id="149" name="Google Shape;149;p3"/>
          <p:cNvCxnSpPr>
            <a:stCxn id="145" idx="5"/>
            <a:endCxn id="146" idx="1"/>
          </p:cNvCxnSpPr>
          <p:nvPr/>
        </p:nvCxnSpPr>
        <p:spPr>
          <a:xfrm rot="10800000" flipH="1">
            <a:off x="3790488" y="4166159"/>
            <a:ext cx="386400" cy="3600"/>
          </a:xfrm>
          <a:prstGeom prst="straightConnector1">
            <a:avLst/>
          </a:prstGeom>
          <a:noFill/>
          <a:ln w="9525" cap="flat" cmpd="sng">
            <a:solidFill>
              <a:srgbClr val="D2E3DD"/>
            </a:solidFill>
            <a:prstDash val="solid"/>
            <a:round/>
            <a:headEnd type="none" w="sm" len="sm"/>
            <a:tailEnd type="triangle" w="med" len="med"/>
          </a:ln>
        </p:spPr>
      </p:cxnSp>
      <p:cxnSp>
        <p:nvCxnSpPr>
          <p:cNvPr id="150" name="Google Shape;150;p3"/>
          <p:cNvCxnSpPr>
            <a:stCxn id="144" idx="3"/>
            <a:endCxn id="145" idx="2"/>
          </p:cNvCxnSpPr>
          <p:nvPr/>
        </p:nvCxnSpPr>
        <p:spPr>
          <a:xfrm rot="10800000" flipH="1">
            <a:off x="2022955" y="4169890"/>
            <a:ext cx="469800" cy="900"/>
          </a:xfrm>
          <a:prstGeom prst="straightConnector1">
            <a:avLst/>
          </a:prstGeom>
          <a:noFill/>
          <a:ln w="9525" cap="flat" cmpd="sng">
            <a:solidFill>
              <a:srgbClr val="D2E3DD"/>
            </a:solidFill>
            <a:prstDash val="solid"/>
            <a:round/>
            <a:headEnd type="none" w="sm" len="sm"/>
            <a:tailEnd type="triangle" w="med" len="med"/>
          </a:ln>
        </p:spPr>
      </p:cxnSp>
      <p:cxnSp>
        <p:nvCxnSpPr>
          <p:cNvPr id="151" name="Google Shape;151;p3"/>
          <p:cNvCxnSpPr>
            <a:stCxn id="142" idx="2"/>
            <a:endCxn id="144" idx="1"/>
          </p:cNvCxnSpPr>
          <p:nvPr/>
        </p:nvCxnSpPr>
        <p:spPr>
          <a:xfrm rot="5400000">
            <a:off x="2218556" y="1760026"/>
            <a:ext cx="787500" cy="4033800"/>
          </a:xfrm>
          <a:prstGeom prst="bentConnector4">
            <a:avLst>
              <a:gd name="adj1" fmla="val 30823"/>
              <a:gd name="adj2" fmla="val 105670"/>
            </a:avLst>
          </a:prstGeom>
          <a:noFill/>
          <a:ln w="9525" cap="flat" cmpd="sng">
            <a:solidFill>
              <a:srgbClr val="D2E3DD"/>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F7A783-43B7-9920-3DEB-FE9D75CC97A8}"/>
              </a:ext>
            </a:extLst>
          </p:cNvPr>
          <p:cNvSpPr>
            <a:spLocks noGrp="1"/>
          </p:cNvSpPr>
          <p:nvPr>
            <p:ph type="title"/>
          </p:nvPr>
        </p:nvSpPr>
        <p:spPr/>
        <p:txBody>
          <a:bodyPr/>
          <a:lstStyle/>
          <a:p>
            <a:r>
              <a:rPr lang="zh-TW" altLang="en-US" dirty="0"/>
              <a:t>以極座標轉換的方式檢測圓管缺陷</a:t>
            </a:r>
          </a:p>
        </p:txBody>
      </p:sp>
      <p:sp>
        <p:nvSpPr>
          <p:cNvPr id="3" name="投影片編號版面配置區 2">
            <a:extLst>
              <a:ext uri="{FF2B5EF4-FFF2-40B4-BE49-F238E27FC236}">
                <a16:creationId xmlns:a16="http://schemas.microsoft.com/office/drawing/2014/main" id="{ADAA5B92-76E2-DEF1-FAB8-96C8284652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7" name="圖片 6">
            <a:extLst>
              <a:ext uri="{FF2B5EF4-FFF2-40B4-BE49-F238E27FC236}">
                <a16:creationId xmlns:a16="http://schemas.microsoft.com/office/drawing/2014/main" id="{1BA09833-D2E8-21F0-9591-A3A6EA967E86}"/>
              </a:ext>
            </a:extLst>
          </p:cNvPr>
          <p:cNvPicPr>
            <a:picLocks noChangeAspect="1"/>
          </p:cNvPicPr>
          <p:nvPr/>
        </p:nvPicPr>
        <p:blipFill>
          <a:blip r:embed="rId3"/>
          <a:stretch>
            <a:fillRect/>
          </a:stretch>
        </p:blipFill>
        <p:spPr>
          <a:xfrm>
            <a:off x="950400" y="770399"/>
            <a:ext cx="6832800" cy="4143078"/>
          </a:xfrm>
          <a:prstGeom prst="rect">
            <a:avLst/>
          </a:prstGeom>
        </p:spPr>
      </p:pic>
    </p:spTree>
    <p:extLst>
      <p:ext uri="{BB962C8B-B14F-4D97-AF65-F5344CB8AC3E}">
        <p14:creationId xmlns:p14="http://schemas.microsoft.com/office/powerpoint/2010/main" val="32485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64B0A0-23C9-1C0A-342C-2DCA6EBCAB73}"/>
              </a:ext>
            </a:extLst>
          </p:cNvPr>
          <p:cNvSpPr>
            <a:spLocks noGrp="1"/>
          </p:cNvSpPr>
          <p:nvPr>
            <p:ph type="title"/>
          </p:nvPr>
        </p:nvSpPr>
        <p:spPr/>
        <p:txBody>
          <a:bodyPr/>
          <a:lstStyle/>
          <a:p>
            <a:r>
              <a:rPr lang="zh-TW" altLang="en-US" dirty="0"/>
              <a:t>進行霍夫測圓前的</a:t>
            </a:r>
            <a:r>
              <a:rPr lang="zh-TW" altLang="en-US" dirty="0">
                <a:solidFill>
                  <a:schemeClr val="tx2"/>
                </a:solidFill>
              </a:rPr>
              <a:t>圖片前處理</a:t>
            </a:r>
            <a:r>
              <a:rPr lang="zh-TW" altLang="en-US" dirty="0"/>
              <a:t>過程</a:t>
            </a:r>
          </a:p>
        </p:txBody>
      </p:sp>
      <p:sp>
        <p:nvSpPr>
          <p:cNvPr id="3" name="投影片編號版面配置區 2">
            <a:extLst>
              <a:ext uri="{FF2B5EF4-FFF2-40B4-BE49-F238E27FC236}">
                <a16:creationId xmlns:a16="http://schemas.microsoft.com/office/drawing/2014/main" id="{83D85FA0-B249-4005-289B-38C1E5541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pic>
        <p:nvPicPr>
          <p:cNvPr id="5" name="圖片 4">
            <a:extLst>
              <a:ext uri="{FF2B5EF4-FFF2-40B4-BE49-F238E27FC236}">
                <a16:creationId xmlns:a16="http://schemas.microsoft.com/office/drawing/2014/main" id="{FD004333-7C69-1E9B-0CA9-641DA4C37F73}"/>
              </a:ext>
            </a:extLst>
          </p:cNvPr>
          <p:cNvPicPr>
            <a:picLocks noChangeAspect="1"/>
          </p:cNvPicPr>
          <p:nvPr/>
        </p:nvPicPr>
        <p:blipFill>
          <a:blip r:embed="rId3"/>
          <a:stretch>
            <a:fillRect/>
          </a:stretch>
        </p:blipFill>
        <p:spPr>
          <a:xfrm>
            <a:off x="1154405" y="800223"/>
            <a:ext cx="1307233" cy="1026178"/>
          </a:xfrm>
          <a:prstGeom prst="rect">
            <a:avLst/>
          </a:prstGeom>
        </p:spPr>
      </p:pic>
      <p:pic>
        <p:nvPicPr>
          <p:cNvPr id="7" name="圖片 6">
            <a:extLst>
              <a:ext uri="{FF2B5EF4-FFF2-40B4-BE49-F238E27FC236}">
                <a16:creationId xmlns:a16="http://schemas.microsoft.com/office/drawing/2014/main" id="{566B51DC-56D4-ABBC-E3C8-B6E2E93E8523}"/>
              </a:ext>
            </a:extLst>
          </p:cNvPr>
          <p:cNvPicPr>
            <a:picLocks noChangeAspect="1"/>
          </p:cNvPicPr>
          <p:nvPr/>
        </p:nvPicPr>
        <p:blipFill>
          <a:blip r:embed="rId4"/>
          <a:stretch>
            <a:fillRect/>
          </a:stretch>
        </p:blipFill>
        <p:spPr>
          <a:xfrm>
            <a:off x="1155664" y="1821308"/>
            <a:ext cx="1307233" cy="970976"/>
          </a:xfrm>
          <a:prstGeom prst="rect">
            <a:avLst/>
          </a:prstGeom>
        </p:spPr>
      </p:pic>
      <p:pic>
        <p:nvPicPr>
          <p:cNvPr id="9" name="圖片 8">
            <a:extLst>
              <a:ext uri="{FF2B5EF4-FFF2-40B4-BE49-F238E27FC236}">
                <a16:creationId xmlns:a16="http://schemas.microsoft.com/office/drawing/2014/main" id="{AC121B09-E02B-B354-D981-8C737496D8C3}"/>
              </a:ext>
            </a:extLst>
          </p:cNvPr>
          <p:cNvPicPr>
            <a:picLocks noChangeAspect="1"/>
          </p:cNvPicPr>
          <p:nvPr/>
        </p:nvPicPr>
        <p:blipFill>
          <a:blip r:embed="rId5"/>
          <a:stretch>
            <a:fillRect/>
          </a:stretch>
        </p:blipFill>
        <p:spPr>
          <a:xfrm>
            <a:off x="1149542" y="2768218"/>
            <a:ext cx="1307233" cy="1017606"/>
          </a:xfrm>
          <a:prstGeom prst="rect">
            <a:avLst/>
          </a:prstGeom>
        </p:spPr>
      </p:pic>
      <p:pic>
        <p:nvPicPr>
          <p:cNvPr id="11" name="圖片 10">
            <a:extLst>
              <a:ext uri="{FF2B5EF4-FFF2-40B4-BE49-F238E27FC236}">
                <a16:creationId xmlns:a16="http://schemas.microsoft.com/office/drawing/2014/main" id="{E8EB21CE-5F39-B4B0-2171-EF75698E2EEE}"/>
              </a:ext>
            </a:extLst>
          </p:cNvPr>
          <p:cNvPicPr>
            <a:picLocks noChangeAspect="1"/>
          </p:cNvPicPr>
          <p:nvPr/>
        </p:nvPicPr>
        <p:blipFill>
          <a:blip r:embed="rId6"/>
          <a:stretch>
            <a:fillRect/>
          </a:stretch>
        </p:blipFill>
        <p:spPr>
          <a:xfrm>
            <a:off x="1143420" y="3809130"/>
            <a:ext cx="1302607" cy="1026178"/>
          </a:xfrm>
          <a:prstGeom prst="rect">
            <a:avLst/>
          </a:prstGeom>
        </p:spPr>
      </p:pic>
      <p:sp>
        <p:nvSpPr>
          <p:cNvPr id="22" name="Google Shape;232;p8">
            <a:extLst>
              <a:ext uri="{FF2B5EF4-FFF2-40B4-BE49-F238E27FC236}">
                <a16:creationId xmlns:a16="http://schemas.microsoft.com/office/drawing/2014/main" id="{37DE708E-73D3-3DB2-00B5-B7CC562568F7}"/>
              </a:ext>
            </a:extLst>
          </p:cNvPr>
          <p:cNvSpPr txBox="1"/>
          <p:nvPr/>
        </p:nvSpPr>
        <p:spPr>
          <a:xfrm>
            <a:off x="200514" y="1058120"/>
            <a:ext cx="82802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dirty="0"/>
              <a:t>原圖</a:t>
            </a:r>
            <a:endParaRPr sz="1800" b="0" i="0" u="none" strike="noStrike" cap="none" dirty="0">
              <a:solidFill>
                <a:srgbClr val="000000"/>
              </a:solidFill>
              <a:latin typeface="Arial"/>
              <a:ea typeface="Arial"/>
              <a:cs typeface="Arial"/>
              <a:sym typeface="Arial"/>
            </a:endParaRPr>
          </a:p>
        </p:txBody>
      </p:sp>
      <p:sp>
        <p:nvSpPr>
          <p:cNvPr id="23" name="Google Shape;232;p8">
            <a:extLst>
              <a:ext uri="{FF2B5EF4-FFF2-40B4-BE49-F238E27FC236}">
                <a16:creationId xmlns:a16="http://schemas.microsoft.com/office/drawing/2014/main" id="{645C2D42-3B88-276D-9011-1E870F75E80E}"/>
              </a:ext>
            </a:extLst>
          </p:cNvPr>
          <p:cNvSpPr txBox="1"/>
          <p:nvPr/>
        </p:nvSpPr>
        <p:spPr>
          <a:xfrm>
            <a:off x="40507" y="2129207"/>
            <a:ext cx="114804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中值濾波</a:t>
            </a:r>
            <a:endParaRPr sz="1800" b="0" i="0" u="none" strike="noStrike" cap="none" dirty="0">
              <a:solidFill>
                <a:srgbClr val="000000"/>
              </a:solidFill>
              <a:latin typeface="Arial"/>
              <a:ea typeface="Arial"/>
              <a:cs typeface="Arial"/>
              <a:sym typeface="Arial"/>
            </a:endParaRPr>
          </a:p>
        </p:txBody>
      </p:sp>
      <p:sp>
        <p:nvSpPr>
          <p:cNvPr id="24" name="Google Shape;232;p8">
            <a:extLst>
              <a:ext uri="{FF2B5EF4-FFF2-40B4-BE49-F238E27FC236}">
                <a16:creationId xmlns:a16="http://schemas.microsoft.com/office/drawing/2014/main" id="{ECF4758F-4085-764B-D88B-EE101D7EB363}"/>
              </a:ext>
            </a:extLst>
          </p:cNvPr>
          <p:cNvSpPr txBox="1"/>
          <p:nvPr/>
        </p:nvSpPr>
        <p:spPr>
          <a:xfrm>
            <a:off x="126111" y="305487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二值化</a:t>
            </a:r>
            <a:endParaRPr sz="1800" b="0" i="0" u="none" strike="noStrike" cap="none" dirty="0">
              <a:solidFill>
                <a:srgbClr val="000000"/>
              </a:solidFill>
              <a:latin typeface="Arial"/>
              <a:ea typeface="Arial"/>
              <a:cs typeface="Arial"/>
              <a:sym typeface="Arial"/>
            </a:endParaRPr>
          </a:p>
        </p:txBody>
      </p:sp>
      <p:sp>
        <p:nvSpPr>
          <p:cNvPr id="25" name="Google Shape;232;p8">
            <a:extLst>
              <a:ext uri="{FF2B5EF4-FFF2-40B4-BE49-F238E27FC236}">
                <a16:creationId xmlns:a16="http://schemas.microsoft.com/office/drawing/2014/main" id="{BCB6A0E7-5638-96EB-44BE-4A872F7215CE}"/>
              </a:ext>
            </a:extLst>
          </p:cNvPr>
          <p:cNvSpPr txBox="1"/>
          <p:nvPr/>
        </p:nvSpPr>
        <p:spPr>
          <a:xfrm>
            <a:off x="126111" y="420812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開運算</a:t>
            </a:r>
            <a:endParaRPr sz="1800" b="0" i="0" u="none" strike="noStrike" cap="none" dirty="0">
              <a:solidFill>
                <a:srgbClr val="000000"/>
              </a:solidFill>
              <a:latin typeface="Arial"/>
              <a:ea typeface="Arial"/>
              <a:cs typeface="Arial"/>
              <a:sym typeface="Arial"/>
            </a:endParaRPr>
          </a:p>
        </p:txBody>
      </p:sp>
      <p:pic>
        <p:nvPicPr>
          <p:cNvPr id="44" name="圖片 43">
            <a:extLst>
              <a:ext uri="{FF2B5EF4-FFF2-40B4-BE49-F238E27FC236}">
                <a16:creationId xmlns:a16="http://schemas.microsoft.com/office/drawing/2014/main" id="{AFC9BA57-12F9-B5B1-9FB8-C8BE35D93455}"/>
              </a:ext>
            </a:extLst>
          </p:cNvPr>
          <p:cNvPicPr>
            <a:picLocks noChangeAspect="1"/>
          </p:cNvPicPr>
          <p:nvPr/>
        </p:nvPicPr>
        <p:blipFill>
          <a:blip r:embed="rId7"/>
          <a:stretch>
            <a:fillRect/>
          </a:stretch>
        </p:blipFill>
        <p:spPr>
          <a:xfrm>
            <a:off x="3258314" y="2824026"/>
            <a:ext cx="2618406" cy="2044976"/>
          </a:xfrm>
          <a:prstGeom prst="rect">
            <a:avLst/>
          </a:prstGeom>
        </p:spPr>
      </p:pic>
      <p:pic>
        <p:nvPicPr>
          <p:cNvPr id="45" name="圖片 44">
            <a:extLst>
              <a:ext uri="{FF2B5EF4-FFF2-40B4-BE49-F238E27FC236}">
                <a16:creationId xmlns:a16="http://schemas.microsoft.com/office/drawing/2014/main" id="{52EEB13F-54B2-64D9-F40B-82E8B0077677}"/>
              </a:ext>
            </a:extLst>
          </p:cNvPr>
          <p:cNvPicPr>
            <a:picLocks noChangeAspect="1"/>
          </p:cNvPicPr>
          <p:nvPr/>
        </p:nvPicPr>
        <p:blipFill>
          <a:blip r:embed="rId8"/>
          <a:stretch>
            <a:fillRect/>
          </a:stretch>
        </p:blipFill>
        <p:spPr>
          <a:xfrm>
            <a:off x="3258314" y="712668"/>
            <a:ext cx="2618406" cy="2072252"/>
          </a:xfrm>
          <a:prstGeom prst="rect">
            <a:avLst/>
          </a:prstGeom>
        </p:spPr>
      </p:pic>
      <p:pic>
        <p:nvPicPr>
          <p:cNvPr id="46" name="圖片 45">
            <a:extLst>
              <a:ext uri="{FF2B5EF4-FFF2-40B4-BE49-F238E27FC236}">
                <a16:creationId xmlns:a16="http://schemas.microsoft.com/office/drawing/2014/main" id="{2084B21A-8093-905E-607C-EE6D2889B316}"/>
              </a:ext>
            </a:extLst>
          </p:cNvPr>
          <p:cNvPicPr>
            <a:picLocks noChangeAspect="1"/>
          </p:cNvPicPr>
          <p:nvPr/>
        </p:nvPicPr>
        <p:blipFill>
          <a:blip r:embed="rId9"/>
          <a:stretch>
            <a:fillRect/>
          </a:stretch>
        </p:blipFill>
        <p:spPr>
          <a:xfrm>
            <a:off x="5962797" y="716609"/>
            <a:ext cx="2676006" cy="2075675"/>
          </a:xfrm>
          <a:prstGeom prst="rect">
            <a:avLst/>
          </a:prstGeom>
        </p:spPr>
      </p:pic>
      <p:pic>
        <p:nvPicPr>
          <p:cNvPr id="47" name="圖片 46">
            <a:extLst>
              <a:ext uri="{FF2B5EF4-FFF2-40B4-BE49-F238E27FC236}">
                <a16:creationId xmlns:a16="http://schemas.microsoft.com/office/drawing/2014/main" id="{11657999-DB01-8FF8-B805-85A58DF784B4}"/>
              </a:ext>
            </a:extLst>
          </p:cNvPr>
          <p:cNvPicPr>
            <a:picLocks noChangeAspect="1"/>
          </p:cNvPicPr>
          <p:nvPr/>
        </p:nvPicPr>
        <p:blipFill>
          <a:blip r:embed="rId10"/>
          <a:stretch>
            <a:fillRect/>
          </a:stretch>
        </p:blipFill>
        <p:spPr>
          <a:xfrm>
            <a:off x="5991597" y="2824026"/>
            <a:ext cx="2618406" cy="2048918"/>
          </a:xfrm>
          <a:prstGeom prst="rect">
            <a:avLst/>
          </a:prstGeom>
        </p:spPr>
      </p:pic>
      <p:sp>
        <p:nvSpPr>
          <p:cNvPr id="48" name="Google Shape;232;p8">
            <a:extLst>
              <a:ext uri="{FF2B5EF4-FFF2-40B4-BE49-F238E27FC236}">
                <a16:creationId xmlns:a16="http://schemas.microsoft.com/office/drawing/2014/main" id="{3225ECD4-44CD-9BA4-D30C-76079773E03F}"/>
              </a:ext>
            </a:extLst>
          </p:cNvPr>
          <p:cNvSpPr txBox="1"/>
          <p:nvPr/>
        </p:nvSpPr>
        <p:spPr>
          <a:xfrm>
            <a:off x="2738476" y="712668"/>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無去除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
        <p:nvSpPr>
          <p:cNvPr id="49" name="Google Shape;232;p8">
            <a:extLst>
              <a:ext uri="{FF2B5EF4-FFF2-40B4-BE49-F238E27FC236}">
                <a16:creationId xmlns:a16="http://schemas.microsoft.com/office/drawing/2014/main" id="{9057C01F-A0CB-3226-3F07-FFE986192355}"/>
              </a:ext>
            </a:extLst>
          </p:cNvPr>
          <p:cNvSpPr txBox="1"/>
          <p:nvPr/>
        </p:nvSpPr>
        <p:spPr>
          <a:xfrm>
            <a:off x="2738476" y="2860316"/>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dirty="0"/>
              <a:t>有</a:t>
            </a:r>
            <a:r>
              <a:rPr lang="zh-TW" altLang="en-US" sz="1800" b="0" i="0" u="none" strike="noStrike" cap="none" dirty="0">
                <a:solidFill>
                  <a:srgbClr val="000000"/>
                </a:solidFill>
                <a:latin typeface="Arial"/>
                <a:ea typeface="Arial"/>
                <a:cs typeface="Arial"/>
                <a:sym typeface="Arial"/>
              </a:rPr>
              <a:t>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0387627"/>
      </p:ext>
    </p:extLst>
  </p:cSld>
  <p:clrMapOvr>
    <a:masterClrMapping/>
  </p:clrMapOvr>
</p:sld>
</file>

<file path=ppt/theme/theme1.xml><?xml version="1.0" encoding="utf-8"?>
<a:theme xmlns:a="http://schemas.openxmlformats.org/drawingml/2006/main" name="Process Engineering Company Profile by Slidesgo">
  <a:themeElements>
    <a:clrScheme name="Simple Light">
      <a:dk1>
        <a:srgbClr val="34504F"/>
      </a:dk1>
      <a:lt1>
        <a:srgbClr val="F4F4F4"/>
      </a:lt1>
      <a:dk2>
        <a:srgbClr val="35A29F"/>
      </a:dk2>
      <a:lt2>
        <a:srgbClr val="E16A5A"/>
      </a:lt2>
      <a:accent1>
        <a:srgbClr val="D9E9E3"/>
      </a:accent1>
      <a:accent2>
        <a:srgbClr val="FFFFFF"/>
      </a:accent2>
      <a:accent3>
        <a:srgbClr val="FFFFFF"/>
      </a:accent3>
      <a:accent4>
        <a:srgbClr val="FFFFFF"/>
      </a:accent4>
      <a:accent5>
        <a:srgbClr val="FFFFFF"/>
      </a:accent5>
      <a:accent6>
        <a:srgbClr val="FFFFFF"/>
      </a:accent6>
      <a:hlink>
        <a:srgbClr val="365E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403</TotalTime>
  <Words>724</Words>
  <Application>Microsoft Office PowerPoint</Application>
  <PresentationFormat>如螢幕大小 (16:9)</PresentationFormat>
  <Paragraphs>87</Paragraphs>
  <Slides>14</Slides>
  <Notes>13</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Golos Text</vt:lpstr>
      <vt:lpstr>IBM Plex Sans Medium</vt:lpstr>
      <vt:lpstr>Arial</vt:lpstr>
      <vt:lpstr>Consolas</vt:lpstr>
      <vt:lpstr>Microsoft JhengHei</vt:lpstr>
      <vt:lpstr>Process Engineering Company Profile by Slidesgo</vt:lpstr>
      <vt:lpstr>112-1 自動光學檢測 期末報告</vt:lpstr>
      <vt:lpstr>使用者需求</vt:lpstr>
      <vt:lpstr>系統概念與操作場景</vt:lpstr>
      <vt:lpstr>系統整合測試</vt:lpstr>
      <vt:lpstr>系統設計</vt:lpstr>
      <vt:lpstr>系統需求規格</vt:lpstr>
      <vt:lpstr>相機校正</vt:lpstr>
      <vt:lpstr>以極座標轉換的方式檢測圓管缺陷</vt:lpstr>
      <vt:lpstr>進行霍夫測圓前的圖片前處理過程</vt:lpstr>
      <vt:lpstr>動態霍夫測圓參數調整的 GUI 設計</vt:lpstr>
      <vt:lpstr>極座標轉換尋找圓缺陷處理過程</vt:lpstr>
      <vt:lpstr>輸出NG結果並由 trackbar 控制個別圓缺陷細節</vt:lpstr>
      <vt:lpstr>以影片測試</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自動光學檢測</dc:title>
  <dc:creator>MING</dc:creator>
  <cp:lastModifiedBy>ASUS</cp:lastModifiedBy>
  <cp:revision>59</cp:revision>
  <dcterms:modified xsi:type="dcterms:W3CDTF">2024-01-09T17:46:06Z</dcterms:modified>
</cp:coreProperties>
</file>